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</p:sldIdLst>
  <p:sldSz cy="5143500" cx="9144000"/>
  <p:notesSz cx="6858000" cy="9144000"/>
  <p:embeddedFontLst>
    <p:embeddedFont>
      <p:font typeface="Inter SemiBold"/>
      <p:regular r:id="rId30"/>
      <p:bold r:id="rId31"/>
      <p:italic r:id="rId32"/>
      <p:boldItalic r:id="rId33"/>
    </p:embeddedFont>
    <p:embeddedFont>
      <p:font typeface="Roboto"/>
      <p:regular r:id="rId34"/>
      <p:bold r:id="rId35"/>
      <p:italic r:id="rId36"/>
      <p:boldItalic r:id="rId37"/>
    </p:embeddedFont>
    <p:embeddedFont>
      <p:font typeface="Inter"/>
      <p:regular r:id="rId38"/>
      <p:bold r:id="rId39"/>
      <p:italic r:id="rId40"/>
      <p:boldItalic r:id="rId41"/>
    </p:embeddedFont>
    <p:embeddedFont>
      <p:font typeface="Roboto SemiBold"/>
      <p:regular r:id="rId42"/>
      <p:bold r:id="rId43"/>
      <p:italic r:id="rId44"/>
      <p:boldItalic r:id="rId45"/>
    </p:embeddedFont>
    <p:embeddedFont>
      <p:font typeface="Roboto Mono"/>
      <p:regular r:id="rId46"/>
      <p:bold r:id="rId47"/>
      <p:italic r:id="rId48"/>
      <p:boldItalic r:id="rId49"/>
    </p:embeddedFont>
    <p:embeddedFont>
      <p:font typeface="Open Sans"/>
      <p:regular r:id="rId50"/>
      <p:bold r:id="rId51"/>
      <p:italic r:id="rId52"/>
      <p:boldItalic r:id="rId5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7AD47EC-0AE9-433B-ACBB-242E711C5194}">
  <a:tblStyle styleId="{F7AD47EC-0AE9-433B-ACBB-242E711C519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Inter-italic.fntdata"/><Relationship Id="rId42" Type="http://schemas.openxmlformats.org/officeDocument/2006/relationships/font" Target="fonts/RobotoSemiBold-regular.fntdata"/><Relationship Id="rId41" Type="http://schemas.openxmlformats.org/officeDocument/2006/relationships/font" Target="fonts/Inter-boldItalic.fntdata"/><Relationship Id="rId44" Type="http://schemas.openxmlformats.org/officeDocument/2006/relationships/font" Target="fonts/RobotoSemiBold-italic.fntdata"/><Relationship Id="rId43" Type="http://schemas.openxmlformats.org/officeDocument/2006/relationships/font" Target="fonts/RobotoSemiBold-bold.fntdata"/><Relationship Id="rId46" Type="http://schemas.openxmlformats.org/officeDocument/2006/relationships/font" Target="fonts/RobotoMono-regular.fntdata"/><Relationship Id="rId45" Type="http://schemas.openxmlformats.org/officeDocument/2006/relationships/font" Target="fonts/RobotoSemiBold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font" Target="fonts/RobotoMono-italic.fntdata"/><Relationship Id="rId47" Type="http://schemas.openxmlformats.org/officeDocument/2006/relationships/font" Target="fonts/RobotoMono-bold.fntdata"/><Relationship Id="rId49" Type="http://schemas.openxmlformats.org/officeDocument/2006/relationships/font" Target="fonts/RobotoMono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InterSemiBold-bold.fntdata"/><Relationship Id="rId30" Type="http://schemas.openxmlformats.org/officeDocument/2006/relationships/font" Target="fonts/InterSemiBold-regular.fntdata"/><Relationship Id="rId33" Type="http://schemas.openxmlformats.org/officeDocument/2006/relationships/font" Target="fonts/InterSemiBold-boldItalic.fntdata"/><Relationship Id="rId32" Type="http://schemas.openxmlformats.org/officeDocument/2006/relationships/font" Target="fonts/InterSemiBold-italic.fntdata"/><Relationship Id="rId35" Type="http://schemas.openxmlformats.org/officeDocument/2006/relationships/font" Target="fonts/Roboto-bold.fntdata"/><Relationship Id="rId34" Type="http://schemas.openxmlformats.org/officeDocument/2006/relationships/font" Target="fonts/Roboto-regular.fntdata"/><Relationship Id="rId37" Type="http://schemas.openxmlformats.org/officeDocument/2006/relationships/font" Target="fonts/Roboto-boldItalic.fntdata"/><Relationship Id="rId36" Type="http://schemas.openxmlformats.org/officeDocument/2006/relationships/font" Target="fonts/Roboto-italic.fntdata"/><Relationship Id="rId39" Type="http://schemas.openxmlformats.org/officeDocument/2006/relationships/font" Target="fonts/Inter-bold.fntdata"/><Relationship Id="rId38" Type="http://schemas.openxmlformats.org/officeDocument/2006/relationships/font" Target="fonts/Inter-regular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OpenSans-bold.fntdata"/><Relationship Id="rId50" Type="http://schemas.openxmlformats.org/officeDocument/2006/relationships/font" Target="fonts/OpenSans-regular.fntdata"/><Relationship Id="rId53" Type="http://schemas.openxmlformats.org/officeDocument/2006/relationships/font" Target="fonts/OpenSans-boldItalic.fntdata"/><Relationship Id="rId52" Type="http://schemas.openxmlformats.org/officeDocument/2006/relationships/font" Target="fonts/OpenSans-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jpg>
</file>

<file path=ppt/media/image12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3c31c4cd41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33c31c4cd41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3c31c4cd41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3c31c4cd41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33c31c4cd41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33c31c4cd41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33c31c4cd41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33c31c4cd41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3c31c4cd41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33c31c4cd41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3c31c4cd41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33c31c4cd41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3c31c4cd41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33c31c4cd41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33c31c4cd41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33c31c4cd41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33c31c4cd41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33c31c4cd41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3c31c4cd41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33c31c4cd41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3b7eebea23_0_2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3b7eebea23_0_2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3c31c4cd41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3c31c4cd41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3c31c4cd41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3c31c4cd41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33b7eebea23_0_2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33b7eebea23_0_2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33c31c4cd41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33c31c4cd41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3b7eebea23_0_2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3b7eebea23_0_2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3b7eebea23_0_2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33b7eebea23_0_2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3c31c4cd41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3c31c4cd41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3b7eebea23_0_2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33b7eebea23_0_2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3c31c4cd41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3c31c4cd41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3c31c4cd41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3c31c4cd41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3c31c4cd41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3c31c4cd41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16.png"/><Relationship Id="rId7" Type="http://schemas.openxmlformats.org/officeDocument/2006/relationships/image" Target="../media/image10.png"/><Relationship Id="rId8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6.png"/><Relationship Id="rId4" Type="http://schemas.openxmlformats.org/officeDocument/2006/relationships/image" Target="../media/image17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6.png"/><Relationship Id="rId4" Type="http://schemas.openxmlformats.org/officeDocument/2006/relationships/image" Target="../media/image17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6.png"/><Relationship Id="rId4" Type="http://schemas.openxmlformats.org/officeDocument/2006/relationships/image" Target="../media/image17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6.png"/><Relationship Id="rId4" Type="http://schemas.openxmlformats.org/officeDocument/2006/relationships/image" Target="../media/image17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6.png"/><Relationship Id="rId4" Type="http://schemas.openxmlformats.org/officeDocument/2006/relationships/image" Target="../media/image17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6.png"/><Relationship Id="rId4" Type="http://schemas.openxmlformats.org/officeDocument/2006/relationships/image" Target="../media/image17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Relationship Id="rId3" Type="http://schemas.openxmlformats.org/officeDocument/2006/relationships/image" Target="../media/image1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/>
          <p:nvPr>
            <p:ph type="ctrTitle"/>
          </p:nvPr>
        </p:nvSpPr>
        <p:spPr>
          <a:xfrm>
            <a:off x="515152" y="2046425"/>
            <a:ext cx="6984900" cy="20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Font typeface="Inter SemiBold"/>
              <a:buNone/>
              <a:defRPr sz="5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Font typeface="Inter"/>
              <a:buNone/>
              <a:defRPr sz="52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Font typeface="Inter"/>
              <a:buNone/>
              <a:defRPr sz="52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Font typeface="Inter"/>
              <a:buNone/>
              <a:defRPr sz="52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Font typeface="Inter"/>
              <a:buNone/>
              <a:defRPr sz="52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Font typeface="Inter"/>
              <a:buNone/>
              <a:defRPr sz="52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Font typeface="Inter"/>
              <a:buNone/>
              <a:defRPr sz="52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Font typeface="Inter"/>
              <a:buNone/>
              <a:defRPr sz="52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Font typeface="Inter"/>
              <a:buNone/>
              <a:defRPr sz="52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pic>
        <p:nvPicPr>
          <p:cNvPr descr="preencoded.png" id="12" name="Google Shape;12;p2"/>
          <p:cNvPicPr preferRelativeResize="0"/>
          <p:nvPr/>
        </p:nvPicPr>
        <p:blipFill rotWithShape="1">
          <a:blip r:embed="rId2">
            <a:alphaModFix/>
          </a:blip>
          <a:srcRect b="0" l="12342" r="0" t="0"/>
          <a:stretch/>
        </p:blipFill>
        <p:spPr>
          <a:xfrm rot="-5400000">
            <a:off x="5384918" y="1385137"/>
            <a:ext cx="5151500" cy="2381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8025" y="476250"/>
            <a:ext cx="2303700" cy="26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" type="secHead">
  <p:cSld name="SECTION_HEADER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08" name="Google Shape;108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25500" y="3587350"/>
            <a:ext cx="2118501" cy="155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">
  <p:cSld name="SECTION_HEADER_1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2"/>
          <p:cNvSpPr txBox="1"/>
          <p:nvPr>
            <p:ph type="title"/>
          </p:nvPr>
        </p:nvSpPr>
        <p:spPr>
          <a:xfrm>
            <a:off x="432000" y="360000"/>
            <a:ext cx="71055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11" name="Google Shape;11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112" name="Google Shape;112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386884" y="3811933"/>
            <a:ext cx="1764396" cy="13388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3"/>
          <p:cNvSpPr txBox="1"/>
          <p:nvPr>
            <p:ph idx="1" type="body"/>
          </p:nvPr>
        </p:nvSpPr>
        <p:spPr>
          <a:xfrm>
            <a:off x="432000" y="15480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>
                <a:solidFill>
                  <a:srgbClr val="000000"/>
                </a:solidFill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>
                <a:solidFill>
                  <a:srgbClr val="000000"/>
                </a:solidFill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>
                <a:solidFill>
                  <a:srgbClr val="000000"/>
                </a:solidFill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>
                <a:solidFill>
                  <a:srgbClr val="000000"/>
                </a:solidFill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>
                <a:solidFill>
                  <a:srgbClr val="000000"/>
                </a:solidFill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>
                <a:solidFill>
                  <a:srgbClr val="000000"/>
                </a:solidFill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>
                <a:solidFill>
                  <a:srgbClr val="000000"/>
                </a:solidFill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>
                <a:solidFill>
                  <a:srgbClr val="000000"/>
                </a:solidFill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15" name="Google Shape;115;p13"/>
          <p:cNvSpPr txBox="1"/>
          <p:nvPr>
            <p:ph type="title"/>
          </p:nvPr>
        </p:nvSpPr>
        <p:spPr>
          <a:xfrm>
            <a:off x="432000" y="360000"/>
            <a:ext cx="71055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pic>
        <p:nvPicPr>
          <p:cNvPr id="116" name="Google Shape;116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386884" y="3811933"/>
            <a:ext cx="1764396" cy="13388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, подзаголовок">
  <p:cSld name="TITLE_AND_BODY_1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4"/>
          <p:cNvSpPr txBox="1"/>
          <p:nvPr>
            <p:ph type="title"/>
          </p:nvPr>
        </p:nvSpPr>
        <p:spPr>
          <a:xfrm>
            <a:off x="432000" y="360000"/>
            <a:ext cx="71055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pic>
        <p:nvPicPr>
          <p:cNvPr id="119" name="Google Shape;119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386884" y="3811933"/>
            <a:ext cx="1764396" cy="1338846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4"/>
          <p:cNvSpPr txBox="1"/>
          <p:nvPr>
            <p:ph idx="1" type="subTitle"/>
          </p:nvPr>
        </p:nvSpPr>
        <p:spPr>
          <a:xfrm>
            <a:off x="432000" y="950400"/>
            <a:ext cx="7105500" cy="59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i="1" sz="2200">
                <a:solidFill>
                  <a:srgbClr val="666666"/>
                </a:solidFill>
                <a:latin typeface="Roboto SemiBold"/>
                <a:ea typeface="Roboto SemiBold"/>
                <a:cs typeface="Roboto SemiBold"/>
                <a:sym typeface="Robot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, подзаголовок и текст">
  <p:cSld name="TITLE_AND_BODY_1_1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5"/>
          <p:cNvSpPr txBox="1"/>
          <p:nvPr>
            <p:ph idx="1" type="body"/>
          </p:nvPr>
        </p:nvSpPr>
        <p:spPr>
          <a:xfrm>
            <a:off x="432000" y="15480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>
                <a:solidFill>
                  <a:srgbClr val="000000"/>
                </a:solidFill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>
                <a:solidFill>
                  <a:srgbClr val="000000"/>
                </a:solidFill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>
                <a:solidFill>
                  <a:srgbClr val="000000"/>
                </a:solidFill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>
                <a:solidFill>
                  <a:srgbClr val="000000"/>
                </a:solidFill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>
                <a:solidFill>
                  <a:srgbClr val="000000"/>
                </a:solidFill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>
                <a:solidFill>
                  <a:srgbClr val="000000"/>
                </a:solidFill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>
                <a:solidFill>
                  <a:srgbClr val="000000"/>
                </a:solidFill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>
                <a:solidFill>
                  <a:srgbClr val="000000"/>
                </a:solidFill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23" name="Google Shape;123;p15"/>
          <p:cNvSpPr txBox="1"/>
          <p:nvPr>
            <p:ph type="title"/>
          </p:nvPr>
        </p:nvSpPr>
        <p:spPr>
          <a:xfrm>
            <a:off x="432000" y="360000"/>
            <a:ext cx="71055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pic>
        <p:nvPicPr>
          <p:cNvPr id="124" name="Google Shape;124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386884" y="3811933"/>
            <a:ext cx="1764396" cy="133884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5"/>
          <p:cNvSpPr txBox="1"/>
          <p:nvPr>
            <p:ph idx="2" type="subTitle"/>
          </p:nvPr>
        </p:nvSpPr>
        <p:spPr>
          <a:xfrm>
            <a:off x="432000" y="950400"/>
            <a:ext cx="7105500" cy="59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i="1" sz="2200">
                <a:solidFill>
                  <a:srgbClr val="666666"/>
                </a:solidFill>
                <a:latin typeface="Roboto SemiBold"/>
                <a:ea typeface="Roboto SemiBold"/>
                <a:cs typeface="Roboto SemiBold"/>
                <a:sym typeface="Robot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1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28" name="Google Shape;128;p16"/>
          <p:cNvSpPr txBox="1"/>
          <p:nvPr/>
        </p:nvSpPr>
        <p:spPr>
          <a:xfrm>
            <a:off x="311700" y="21534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800">
                <a:solidFill>
                  <a:srgbClr val="FFFFFF"/>
                </a:solidFill>
              </a:rPr>
              <a:t>Работа в сессионном зале</a:t>
            </a:r>
            <a:endParaRPr sz="2800">
              <a:solidFill>
                <a:srgbClr val="FFFFFF"/>
              </a:solidFill>
            </a:endParaRPr>
          </a:p>
        </p:txBody>
      </p:sp>
      <p:pic>
        <p:nvPicPr>
          <p:cNvPr id="129" name="Google Shape;129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644850" y="2136700"/>
            <a:ext cx="606200" cy="60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+" type="blank">
  <p:cSld name="BLANK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реподаватель">
  <p:cSld name="CUSTOM_3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" name="Google Shape;15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028" y="0"/>
            <a:ext cx="3845894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6" name="Google Shape;16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6250" y="1057275"/>
            <a:ext cx="2838450" cy="36004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7" name="Google Shape;17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76250" y="476250"/>
            <a:ext cx="1447473" cy="26666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8" name="Google Shape;18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0" y="1809751"/>
            <a:ext cx="1922238" cy="333375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3"/>
          <p:cNvSpPr/>
          <p:nvPr/>
        </p:nvSpPr>
        <p:spPr>
          <a:xfrm>
            <a:off x="664187" y="525574"/>
            <a:ext cx="1071600" cy="2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998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ru" sz="9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ПРЕПОДАВАТЕЛЬ</a:t>
            </a:r>
            <a:endParaRPr b="0" i="0" sz="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3985886" y="1057275"/>
            <a:ext cx="4833000" cy="3056100"/>
          </a:xfrm>
          <a:prstGeom prst="roundRect">
            <a:avLst>
              <a:gd fmla="val 394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" name="Google Shape;21;p3"/>
          <p:cNvGrpSpPr/>
          <p:nvPr/>
        </p:nvGrpSpPr>
        <p:grpSpPr>
          <a:xfrm>
            <a:off x="6691726" y="3347563"/>
            <a:ext cx="2453598" cy="1796682"/>
            <a:chOff x="12341323" y="5932463"/>
            <a:chExt cx="5946676" cy="4354538"/>
          </a:xfrm>
        </p:grpSpPr>
        <p:pic>
          <p:nvPicPr>
            <p:cNvPr descr="preencoded.png" id="22" name="Google Shape;22;p3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12792089" y="6485129"/>
              <a:ext cx="5263191" cy="380187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reencoded.png" id="23" name="Google Shape;23;p3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12341323" y="7450891"/>
              <a:ext cx="5263191" cy="283610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reencoded.png" id="24" name="Google Shape;24;p3"/>
            <p:cNvPicPr preferRelativeResize="0"/>
            <p:nvPr/>
          </p:nvPicPr>
          <p:blipFill rotWithShape="1">
            <a:blip r:embed="rId8">
              <a:alphaModFix/>
            </a:blip>
            <a:srcRect b="0" l="0" r="0" t="0"/>
            <a:stretch/>
          </p:blipFill>
          <p:spPr>
            <a:xfrm>
              <a:off x="13214044" y="5932463"/>
              <a:ext cx="5073955" cy="435453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5" name="Google Shape;25;p3"/>
            <p:cNvSpPr/>
            <p:nvPr/>
          </p:nvSpPr>
          <p:spPr>
            <a:xfrm rot="44789">
              <a:off x="15363783" y="7485353"/>
              <a:ext cx="276323" cy="18091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295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"/>
                <a:buFont typeface="Arial"/>
                <a:buNone/>
              </a:pPr>
              <a:r>
                <a:t/>
              </a:r>
              <a:endParaRPr b="0" i="0" sz="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3"/>
            <p:cNvSpPr/>
            <p:nvPr/>
          </p:nvSpPr>
          <p:spPr>
            <a:xfrm rot="44789">
              <a:off x="14906583" y="8451115"/>
              <a:ext cx="276323" cy="18091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295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"/>
                <a:buFont typeface="Arial"/>
                <a:buNone/>
              </a:pPr>
              <a:r>
                <a:t/>
              </a:r>
              <a:endParaRPr b="0" i="0" sz="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" name="Google Shape;27;p3"/>
          <p:cNvSpPr txBox="1"/>
          <p:nvPr/>
        </p:nvSpPr>
        <p:spPr>
          <a:xfrm>
            <a:off x="975225" y="2567308"/>
            <a:ext cx="1840500" cy="4656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ru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Фото преподавателя</a:t>
            </a:r>
            <a:endParaRPr b="1" i="0" sz="14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descr="фото преподавателя" id="28" name="Google Shape;28;p3"/>
          <p:cNvSpPr/>
          <p:nvPr>
            <p:ph idx="2" type="pic"/>
          </p:nvPr>
        </p:nvSpPr>
        <p:spPr>
          <a:xfrm>
            <a:off x="589700" y="1191050"/>
            <a:ext cx="2613600" cy="3333900"/>
          </a:xfrm>
          <a:prstGeom prst="rect">
            <a:avLst/>
          </a:prstGeom>
          <a:noFill/>
          <a:ln>
            <a:noFill/>
          </a:ln>
        </p:spPr>
      </p:sp>
      <p:sp>
        <p:nvSpPr>
          <p:cNvPr id="29" name="Google Shape;29;p3"/>
          <p:cNvSpPr txBox="1"/>
          <p:nvPr>
            <p:ph type="title"/>
          </p:nvPr>
        </p:nvSpPr>
        <p:spPr>
          <a:xfrm>
            <a:off x="4200700" y="768800"/>
            <a:ext cx="3348900" cy="10848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0" name="Google Shape;30;p3"/>
          <p:cNvSpPr txBox="1"/>
          <p:nvPr>
            <p:ph idx="1" type="body"/>
          </p:nvPr>
        </p:nvSpPr>
        <p:spPr>
          <a:xfrm>
            <a:off x="4200700" y="2074875"/>
            <a:ext cx="3348900" cy="29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лан вебинара[0]">
  <p:cSld name="CUSTOM_2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2" name="Google Shape;32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355305" y="0"/>
            <a:ext cx="178869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33" name="Google Shape;33;p4"/>
          <p:cNvPicPr preferRelativeResize="0"/>
          <p:nvPr/>
        </p:nvPicPr>
        <p:blipFill rotWithShape="1">
          <a:blip r:embed="rId3">
            <a:alphaModFix/>
          </a:blip>
          <a:srcRect b="0" l="59752" r="0" t="0"/>
          <a:stretch/>
        </p:blipFill>
        <p:spPr>
          <a:xfrm>
            <a:off x="7355300" y="1911430"/>
            <a:ext cx="1788698" cy="323935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4"/>
          <p:cNvSpPr txBox="1"/>
          <p:nvPr/>
        </p:nvSpPr>
        <p:spPr>
          <a:xfrm>
            <a:off x="900000" y="360000"/>
            <a:ext cx="3000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План урока</a:t>
            </a:r>
            <a:endParaRPr sz="3000"/>
          </a:p>
        </p:txBody>
      </p:sp>
      <p:sp>
        <p:nvSpPr>
          <p:cNvPr id="35" name="Google Shape;35;p4"/>
          <p:cNvSpPr txBox="1"/>
          <p:nvPr>
            <p:ph idx="1" type="body"/>
          </p:nvPr>
        </p:nvSpPr>
        <p:spPr>
          <a:xfrm>
            <a:off x="1072800" y="1213200"/>
            <a:ext cx="3523500" cy="21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>
              <a:lnSpc>
                <a:spcPct val="100000"/>
              </a:lnSpc>
              <a:spcBef>
                <a:spcPts val="2900"/>
              </a:spcBef>
              <a:spcAft>
                <a:spcPts val="2900"/>
              </a:spcAft>
              <a:buSzPts val="1400"/>
              <a:buChar char="■"/>
              <a:defRPr sz="1400"/>
            </a:lvl9pPr>
          </a:lstStyle>
          <a:p/>
        </p:txBody>
      </p:sp>
      <p:pic>
        <p:nvPicPr>
          <p:cNvPr descr="preencoded.png" id="36" name="Google Shape;36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29514" y="416819"/>
            <a:ext cx="1138238" cy="4258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лан вебинара[2] 2">
  <p:cSld name="CUSTOM_2_3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/>
          <p:nvPr/>
        </p:nvSpPr>
        <p:spPr>
          <a:xfrm>
            <a:off x="1138125" y="1249925"/>
            <a:ext cx="4320000" cy="3762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" name="Google Shape;39;p5"/>
          <p:cNvSpPr/>
          <p:nvPr/>
        </p:nvSpPr>
        <p:spPr>
          <a:xfrm>
            <a:off x="1138125" y="1809675"/>
            <a:ext cx="4320000" cy="3762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0" name="Google Shape;40;p5"/>
          <p:cNvCxnSpPr>
            <a:stCxn id="39" idx="1"/>
            <a:endCxn id="38" idx="1"/>
          </p:cNvCxnSpPr>
          <p:nvPr/>
        </p:nvCxnSpPr>
        <p:spPr>
          <a:xfrm flipH="1" rot="10800000">
            <a:off x="1138125" y="1437975"/>
            <a:ext cx="600" cy="559800"/>
          </a:xfrm>
          <a:prstGeom prst="bentConnector3">
            <a:avLst>
              <a:gd fmla="val -39687501" name="adj1"/>
            </a:avLst>
          </a:prstGeom>
          <a:noFill/>
          <a:ln cap="flat" cmpd="sng" w="9525">
            <a:solidFill>
              <a:srgbClr val="171CFF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41" name="Google Shape;41;p5"/>
          <p:cNvSpPr txBox="1"/>
          <p:nvPr>
            <p:ph idx="1" type="body"/>
          </p:nvPr>
        </p:nvSpPr>
        <p:spPr>
          <a:xfrm>
            <a:off x="1072800" y="1213200"/>
            <a:ext cx="3523500" cy="21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>
              <a:lnSpc>
                <a:spcPct val="100000"/>
              </a:lnSpc>
              <a:spcBef>
                <a:spcPts val="2900"/>
              </a:spcBef>
              <a:spcAft>
                <a:spcPts val="2900"/>
              </a:spcAft>
              <a:buSzPts val="1400"/>
              <a:buChar char="■"/>
              <a:defRPr sz="1400"/>
            </a:lvl9pPr>
          </a:lstStyle>
          <a:p/>
        </p:txBody>
      </p:sp>
      <p:pic>
        <p:nvPicPr>
          <p:cNvPr descr="preencoded.png" id="42" name="Google Shape;42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355305" y="0"/>
            <a:ext cx="178869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43" name="Google Shape;43;p5"/>
          <p:cNvPicPr preferRelativeResize="0"/>
          <p:nvPr/>
        </p:nvPicPr>
        <p:blipFill rotWithShape="1">
          <a:blip r:embed="rId3">
            <a:alphaModFix/>
          </a:blip>
          <a:srcRect b="0" l="59752" r="0" t="0"/>
          <a:stretch/>
        </p:blipFill>
        <p:spPr>
          <a:xfrm>
            <a:off x="7355300" y="1911430"/>
            <a:ext cx="1788698" cy="323935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5"/>
          <p:cNvSpPr txBox="1"/>
          <p:nvPr/>
        </p:nvSpPr>
        <p:spPr>
          <a:xfrm>
            <a:off x="900000" y="360000"/>
            <a:ext cx="3000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План урока</a:t>
            </a:r>
            <a:endParaRPr sz="3000"/>
          </a:p>
        </p:txBody>
      </p:sp>
      <p:pic>
        <p:nvPicPr>
          <p:cNvPr descr="preencoded.png" id="45" name="Google Shape;45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29514" y="416819"/>
            <a:ext cx="1138238" cy="4258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лан вебинара[3]">
  <p:cSld name="CUSTOM_2_2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6"/>
          <p:cNvSpPr/>
          <p:nvPr/>
        </p:nvSpPr>
        <p:spPr>
          <a:xfrm>
            <a:off x="1138125" y="1249925"/>
            <a:ext cx="4320000" cy="3762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" name="Google Shape;48;p6"/>
          <p:cNvSpPr/>
          <p:nvPr/>
        </p:nvSpPr>
        <p:spPr>
          <a:xfrm>
            <a:off x="1138125" y="1809675"/>
            <a:ext cx="4320000" cy="3762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9" name="Google Shape;49;p6"/>
          <p:cNvCxnSpPr>
            <a:stCxn id="48" idx="1"/>
            <a:endCxn id="47" idx="1"/>
          </p:cNvCxnSpPr>
          <p:nvPr/>
        </p:nvCxnSpPr>
        <p:spPr>
          <a:xfrm flipH="1" rot="10800000">
            <a:off x="1138125" y="1437975"/>
            <a:ext cx="600" cy="559800"/>
          </a:xfrm>
          <a:prstGeom prst="bentConnector3">
            <a:avLst>
              <a:gd fmla="val -39687501" name="adj1"/>
            </a:avLst>
          </a:prstGeom>
          <a:noFill/>
          <a:ln cap="flat" cmpd="sng" w="9525">
            <a:solidFill>
              <a:srgbClr val="171CFF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50" name="Google Shape;50;p6"/>
          <p:cNvSpPr/>
          <p:nvPr/>
        </p:nvSpPr>
        <p:spPr>
          <a:xfrm>
            <a:off x="1138725" y="2369425"/>
            <a:ext cx="4320000" cy="3762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51" name="Google Shape;51;p6"/>
          <p:cNvCxnSpPr/>
          <p:nvPr/>
        </p:nvCxnSpPr>
        <p:spPr>
          <a:xfrm flipH="1" rot="10800000">
            <a:off x="1138125" y="1997777"/>
            <a:ext cx="600" cy="5598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rgbClr val="171CFF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52" name="Google Shape;52;p6"/>
          <p:cNvSpPr txBox="1"/>
          <p:nvPr>
            <p:ph idx="1" type="body"/>
          </p:nvPr>
        </p:nvSpPr>
        <p:spPr>
          <a:xfrm>
            <a:off x="1072800" y="1213200"/>
            <a:ext cx="3523500" cy="21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>
              <a:lnSpc>
                <a:spcPct val="100000"/>
              </a:lnSpc>
              <a:spcBef>
                <a:spcPts val="2900"/>
              </a:spcBef>
              <a:spcAft>
                <a:spcPts val="2900"/>
              </a:spcAft>
              <a:buSzPts val="1400"/>
              <a:buChar char="■"/>
              <a:defRPr sz="1400"/>
            </a:lvl9pPr>
          </a:lstStyle>
          <a:p/>
        </p:txBody>
      </p:sp>
      <p:pic>
        <p:nvPicPr>
          <p:cNvPr descr="preencoded.png" id="53" name="Google Shape;53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355305" y="0"/>
            <a:ext cx="178869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4" name="Google Shape;54;p6"/>
          <p:cNvPicPr preferRelativeResize="0"/>
          <p:nvPr/>
        </p:nvPicPr>
        <p:blipFill rotWithShape="1">
          <a:blip r:embed="rId3">
            <a:alphaModFix/>
          </a:blip>
          <a:srcRect b="0" l="59752" r="0" t="0"/>
          <a:stretch/>
        </p:blipFill>
        <p:spPr>
          <a:xfrm>
            <a:off x="7355300" y="1911430"/>
            <a:ext cx="1788698" cy="323935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6"/>
          <p:cNvSpPr txBox="1"/>
          <p:nvPr/>
        </p:nvSpPr>
        <p:spPr>
          <a:xfrm>
            <a:off x="900000" y="360000"/>
            <a:ext cx="3000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План урока</a:t>
            </a:r>
            <a:endParaRPr sz="3000"/>
          </a:p>
        </p:txBody>
      </p:sp>
      <p:pic>
        <p:nvPicPr>
          <p:cNvPr descr="preencoded.png" id="56" name="Google Shape;56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29514" y="416819"/>
            <a:ext cx="1138238" cy="4258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лан вебинара[4]">
  <p:cSld name="CUSTOM_2_1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7"/>
          <p:cNvSpPr/>
          <p:nvPr/>
        </p:nvSpPr>
        <p:spPr>
          <a:xfrm>
            <a:off x="1138125" y="1249925"/>
            <a:ext cx="4320000" cy="3762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9" name="Google Shape;59;p7"/>
          <p:cNvSpPr/>
          <p:nvPr/>
        </p:nvSpPr>
        <p:spPr>
          <a:xfrm>
            <a:off x="1138125" y="1809675"/>
            <a:ext cx="4320000" cy="3762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" name="Google Shape;60;p7"/>
          <p:cNvSpPr/>
          <p:nvPr/>
        </p:nvSpPr>
        <p:spPr>
          <a:xfrm>
            <a:off x="1138125" y="2389875"/>
            <a:ext cx="4320000" cy="3762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" name="Google Shape;61;p7"/>
          <p:cNvSpPr/>
          <p:nvPr/>
        </p:nvSpPr>
        <p:spPr>
          <a:xfrm>
            <a:off x="1138125" y="2970054"/>
            <a:ext cx="4320000" cy="3762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2" name="Google Shape;62;p7"/>
          <p:cNvCxnSpPr>
            <a:stCxn id="59" idx="1"/>
            <a:endCxn id="58" idx="1"/>
          </p:cNvCxnSpPr>
          <p:nvPr/>
        </p:nvCxnSpPr>
        <p:spPr>
          <a:xfrm flipH="1" rot="10800000">
            <a:off x="1138125" y="1437975"/>
            <a:ext cx="600" cy="5598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rgbClr val="171CFF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63" name="Google Shape;63;p7"/>
          <p:cNvCxnSpPr>
            <a:stCxn id="59" idx="1"/>
            <a:endCxn id="60" idx="1"/>
          </p:cNvCxnSpPr>
          <p:nvPr/>
        </p:nvCxnSpPr>
        <p:spPr>
          <a:xfrm>
            <a:off x="1138125" y="1997775"/>
            <a:ext cx="600" cy="5802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rgbClr val="171CFF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64" name="Google Shape;64;p7"/>
          <p:cNvCxnSpPr>
            <a:stCxn id="60" idx="1"/>
            <a:endCxn id="61" idx="1"/>
          </p:cNvCxnSpPr>
          <p:nvPr/>
        </p:nvCxnSpPr>
        <p:spPr>
          <a:xfrm>
            <a:off x="1138125" y="2577975"/>
            <a:ext cx="600" cy="5802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rgbClr val="171CFF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65" name="Google Shape;65;p7"/>
          <p:cNvSpPr txBox="1"/>
          <p:nvPr>
            <p:ph idx="1" type="body"/>
          </p:nvPr>
        </p:nvSpPr>
        <p:spPr>
          <a:xfrm>
            <a:off x="1072800" y="1213200"/>
            <a:ext cx="3523500" cy="21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>
              <a:lnSpc>
                <a:spcPct val="100000"/>
              </a:lnSpc>
              <a:spcBef>
                <a:spcPts val="2900"/>
              </a:spcBef>
              <a:spcAft>
                <a:spcPts val="2900"/>
              </a:spcAft>
              <a:buSzPts val="1400"/>
              <a:buChar char="■"/>
              <a:defRPr sz="1400"/>
            </a:lvl9pPr>
          </a:lstStyle>
          <a:p/>
        </p:txBody>
      </p:sp>
      <p:pic>
        <p:nvPicPr>
          <p:cNvPr descr="preencoded.png" id="66" name="Google Shape;66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355305" y="0"/>
            <a:ext cx="178869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7" name="Google Shape;67;p7"/>
          <p:cNvPicPr preferRelativeResize="0"/>
          <p:nvPr/>
        </p:nvPicPr>
        <p:blipFill rotWithShape="1">
          <a:blip r:embed="rId3">
            <a:alphaModFix/>
          </a:blip>
          <a:srcRect b="0" l="59752" r="0" t="0"/>
          <a:stretch/>
        </p:blipFill>
        <p:spPr>
          <a:xfrm>
            <a:off x="7355300" y="1911430"/>
            <a:ext cx="1788698" cy="323935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7"/>
          <p:cNvSpPr txBox="1"/>
          <p:nvPr/>
        </p:nvSpPr>
        <p:spPr>
          <a:xfrm>
            <a:off x="900000" y="360000"/>
            <a:ext cx="3000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План урока</a:t>
            </a:r>
            <a:endParaRPr sz="3000"/>
          </a:p>
        </p:txBody>
      </p:sp>
      <p:pic>
        <p:nvPicPr>
          <p:cNvPr descr="preencoded.png" id="69" name="Google Shape;69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29514" y="416819"/>
            <a:ext cx="1138238" cy="4258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лан вебинара[5]">
  <p:cSld name="CUSTOM_2_1_1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8"/>
          <p:cNvSpPr/>
          <p:nvPr/>
        </p:nvSpPr>
        <p:spPr>
          <a:xfrm>
            <a:off x="1138125" y="1249925"/>
            <a:ext cx="4320000" cy="3762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" name="Google Shape;72;p8"/>
          <p:cNvSpPr/>
          <p:nvPr/>
        </p:nvSpPr>
        <p:spPr>
          <a:xfrm>
            <a:off x="1138125" y="1809675"/>
            <a:ext cx="4320000" cy="3762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3" name="Google Shape;73;p8"/>
          <p:cNvSpPr/>
          <p:nvPr/>
        </p:nvSpPr>
        <p:spPr>
          <a:xfrm>
            <a:off x="1138125" y="2389875"/>
            <a:ext cx="4320000" cy="3762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4" name="Google Shape;74;p8"/>
          <p:cNvSpPr/>
          <p:nvPr/>
        </p:nvSpPr>
        <p:spPr>
          <a:xfrm>
            <a:off x="1138125" y="2970054"/>
            <a:ext cx="4320000" cy="3762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75" name="Google Shape;75;p8"/>
          <p:cNvCxnSpPr>
            <a:stCxn id="72" idx="1"/>
            <a:endCxn id="71" idx="1"/>
          </p:cNvCxnSpPr>
          <p:nvPr/>
        </p:nvCxnSpPr>
        <p:spPr>
          <a:xfrm flipH="1" rot="10800000">
            <a:off x="1138125" y="1437975"/>
            <a:ext cx="600" cy="5598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rgbClr val="171CFF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76" name="Google Shape;76;p8"/>
          <p:cNvCxnSpPr>
            <a:stCxn id="72" idx="1"/>
            <a:endCxn id="73" idx="1"/>
          </p:cNvCxnSpPr>
          <p:nvPr/>
        </p:nvCxnSpPr>
        <p:spPr>
          <a:xfrm>
            <a:off x="1138125" y="1997775"/>
            <a:ext cx="600" cy="5802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rgbClr val="171CFF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77" name="Google Shape;77;p8"/>
          <p:cNvCxnSpPr>
            <a:stCxn id="73" idx="1"/>
            <a:endCxn id="74" idx="1"/>
          </p:cNvCxnSpPr>
          <p:nvPr/>
        </p:nvCxnSpPr>
        <p:spPr>
          <a:xfrm>
            <a:off x="1138125" y="2577975"/>
            <a:ext cx="600" cy="5802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rgbClr val="171CFF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78" name="Google Shape;78;p8"/>
          <p:cNvCxnSpPr/>
          <p:nvPr/>
        </p:nvCxnSpPr>
        <p:spPr>
          <a:xfrm>
            <a:off x="1138125" y="3158175"/>
            <a:ext cx="600" cy="5802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rgbClr val="171CFF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79" name="Google Shape;79;p8"/>
          <p:cNvSpPr/>
          <p:nvPr/>
        </p:nvSpPr>
        <p:spPr>
          <a:xfrm>
            <a:off x="1138125" y="3550229"/>
            <a:ext cx="4320000" cy="3762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0" name="Google Shape;80;p8"/>
          <p:cNvSpPr txBox="1"/>
          <p:nvPr>
            <p:ph idx="1" type="body"/>
          </p:nvPr>
        </p:nvSpPr>
        <p:spPr>
          <a:xfrm>
            <a:off x="1072800" y="1213200"/>
            <a:ext cx="3523500" cy="21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>
              <a:lnSpc>
                <a:spcPct val="100000"/>
              </a:lnSpc>
              <a:spcBef>
                <a:spcPts val="2900"/>
              </a:spcBef>
              <a:spcAft>
                <a:spcPts val="2900"/>
              </a:spcAft>
              <a:buSzPts val="1400"/>
              <a:buChar char="■"/>
              <a:defRPr sz="1400"/>
            </a:lvl9pPr>
          </a:lstStyle>
          <a:p/>
        </p:txBody>
      </p:sp>
      <p:pic>
        <p:nvPicPr>
          <p:cNvPr descr="preencoded.png" id="81" name="Google Shape;81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355305" y="0"/>
            <a:ext cx="178869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82" name="Google Shape;82;p8"/>
          <p:cNvPicPr preferRelativeResize="0"/>
          <p:nvPr/>
        </p:nvPicPr>
        <p:blipFill rotWithShape="1">
          <a:blip r:embed="rId3">
            <a:alphaModFix/>
          </a:blip>
          <a:srcRect b="0" l="59752" r="0" t="0"/>
          <a:stretch/>
        </p:blipFill>
        <p:spPr>
          <a:xfrm>
            <a:off x="7355300" y="1911430"/>
            <a:ext cx="1788698" cy="323935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8"/>
          <p:cNvSpPr txBox="1"/>
          <p:nvPr/>
        </p:nvSpPr>
        <p:spPr>
          <a:xfrm>
            <a:off x="900000" y="360000"/>
            <a:ext cx="3000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План урока</a:t>
            </a:r>
            <a:endParaRPr sz="3000"/>
          </a:p>
        </p:txBody>
      </p:sp>
      <p:pic>
        <p:nvPicPr>
          <p:cNvPr descr="preencoded.png" id="84" name="Google Shape;84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29514" y="416819"/>
            <a:ext cx="1138238" cy="4258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лан вебинара[6] ">
  <p:cSld name="CUSTOM_2_1_1_1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9"/>
          <p:cNvSpPr/>
          <p:nvPr/>
        </p:nvSpPr>
        <p:spPr>
          <a:xfrm>
            <a:off x="1138125" y="1249925"/>
            <a:ext cx="4320000" cy="3762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7" name="Google Shape;87;p9"/>
          <p:cNvSpPr/>
          <p:nvPr/>
        </p:nvSpPr>
        <p:spPr>
          <a:xfrm>
            <a:off x="1138125" y="1809675"/>
            <a:ext cx="4320000" cy="3762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8" name="Google Shape;88;p9"/>
          <p:cNvSpPr/>
          <p:nvPr/>
        </p:nvSpPr>
        <p:spPr>
          <a:xfrm>
            <a:off x="1138125" y="2389875"/>
            <a:ext cx="4320000" cy="3762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9" name="Google Shape;89;p9"/>
          <p:cNvSpPr/>
          <p:nvPr/>
        </p:nvSpPr>
        <p:spPr>
          <a:xfrm>
            <a:off x="1138125" y="2970054"/>
            <a:ext cx="4320000" cy="3762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90" name="Google Shape;90;p9"/>
          <p:cNvCxnSpPr>
            <a:stCxn id="87" idx="1"/>
            <a:endCxn id="86" idx="1"/>
          </p:cNvCxnSpPr>
          <p:nvPr/>
        </p:nvCxnSpPr>
        <p:spPr>
          <a:xfrm flipH="1" rot="10800000">
            <a:off x="1138125" y="1437975"/>
            <a:ext cx="600" cy="5598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rgbClr val="171CFF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91" name="Google Shape;91;p9"/>
          <p:cNvCxnSpPr>
            <a:stCxn id="87" idx="1"/>
            <a:endCxn id="88" idx="1"/>
          </p:cNvCxnSpPr>
          <p:nvPr/>
        </p:nvCxnSpPr>
        <p:spPr>
          <a:xfrm>
            <a:off x="1138125" y="1997775"/>
            <a:ext cx="600" cy="5802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rgbClr val="171CFF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92" name="Google Shape;92;p9"/>
          <p:cNvCxnSpPr>
            <a:stCxn id="88" idx="1"/>
            <a:endCxn id="89" idx="1"/>
          </p:cNvCxnSpPr>
          <p:nvPr/>
        </p:nvCxnSpPr>
        <p:spPr>
          <a:xfrm>
            <a:off x="1138125" y="2577975"/>
            <a:ext cx="600" cy="5802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rgbClr val="171CFF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93" name="Google Shape;93;p9"/>
          <p:cNvCxnSpPr/>
          <p:nvPr/>
        </p:nvCxnSpPr>
        <p:spPr>
          <a:xfrm>
            <a:off x="1138125" y="3158175"/>
            <a:ext cx="600" cy="5802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rgbClr val="171CFF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94" name="Google Shape;94;p9"/>
          <p:cNvSpPr/>
          <p:nvPr/>
        </p:nvSpPr>
        <p:spPr>
          <a:xfrm>
            <a:off x="1138125" y="3550229"/>
            <a:ext cx="4320000" cy="3762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95" name="Google Shape;95;p9"/>
          <p:cNvCxnSpPr/>
          <p:nvPr/>
        </p:nvCxnSpPr>
        <p:spPr>
          <a:xfrm>
            <a:off x="1138125" y="3738375"/>
            <a:ext cx="600" cy="5802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rgbClr val="171CFF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96" name="Google Shape;96;p9"/>
          <p:cNvSpPr/>
          <p:nvPr/>
        </p:nvSpPr>
        <p:spPr>
          <a:xfrm>
            <a:off x="1138125" y="4130404"/>
            <a:ext cx="4320000" cy="3762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7" name="Google Shape;97;p9"/>
          <p:cNvSpPr txBox="1"/>
          <p:nvPr>
            <p:ph idx="1" type="body"/>
          </p:nvPr>
        </p:nvSpPr>
        <p:spPr>
          <a:xfrm>
            <a:off x="1072800" y="1213200"/>
            <a:ext cx="3523500" cy="21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>
              <a:lnSpc>
                <a:spcPct val="100000"/>
              </a:lnSpc>
              <a:spcBef>
                <a:spcPts val="2900"/>
              </a:spcBef>
              <a:spcAft>
                <a:spcPts val="2900"/>
              </a:spcAft>
              <a:buSzPts val="1400"/>
              <a:buChar char="■"/>
              <a:defRPr sz="1400"/>
            </a:lvl9pPr>
          </a:lstStyle>
          <a:p/>
        </p:txBody>
      </p:sp>
      <p:pic>
        <p:nvPicPr>
          <p:cNvPr descr="preencoded.png" id="98" name="Google Shape;98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355305" y="0"/>
            <a:ext cx="178869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99" name="Google Shape;99;p9"/>
          <p:cNvPicPr preferRelativeResize="0"/>
          <p:nvPr/>
        </p:nvPicPr>
        <p:blipFill rotWithShape="1">
          <a:blip r:embed="rId3">
            <a:alphaModFix/>
          </a:blip>
          <a:srcRect b="0" l="59752" r="0" t="0"/>
          <a:stretch/>
        </p:blipFill>
        <p:spPr>
          <a:xfrm>
            <a:off x="7355300" y="1911430"/>
            <a:ext cx="1788698" cy="323935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9"/>
          <p:cNvSpPr txBox="1"/>
          <p:nvPr/>
        </p:nvSpPr>
        <p:spPr>
          <a:xfrm>
            <a:off x="900000" y="360000"/>
            <a:ext cx="3000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План урока</a:t>
            </a:r>
            <a:endParaRPr sz="3000"/>
          </a:p>
        </p:txBody>
      </p:sp>
      <p:pic>
        <p:nvPicPr>
          <p:cNvPr descr="preencoded.png" id="101" name="Google Shape;101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29514" y="416819"/>
            <a:ext cx="1138238" cy="4258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одтема">
  <p:cSld name="CUSTO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03" name="Google Shape;103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53096" y="2652713"/>
            <a:ext cx="3390905" cy="249078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4" name="Google Shape;104;p10"/>
          <p:cNvCxnSpPr/>
          <p:nvPr/>
        </p:nvCxnSpPr>
        <p:spPr>
          <a:xfrm>
            <a:off x="2109537" y="0"/>
            <a:ext cx="0" cy="2711100"/>
          </a:xfrm>
          <a:prstGeom prst="straightConnector1">
            <a:avLst/>
          </a:prstGeom>
          <a:noFill/>
          <a:ln cap="flat" cmpd="sng" w="635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5" name="Google Shape;105;p10"/>
          <p:cNvSpPr txBox="1"/>
          <p:nvPr>
            <p:ph type="title"/>
          </p:nvPr>
        </p:nvSpPr>
        <p:spPr>
          <a:xfrm>
            <a:off x="132500" y="842150"/>
            <a:ext cx="1842000" cy="18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Inter SemiBold"/>
              <a:buNone/>
              <a:defRPr sz="12000">
                <a:solidFill>
                  <a:srgbClr val="FFFFFF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2000"/>
              <a:buFont typeface="Inter SemiBold"/>
              <a:buNone/>
              <a:defRPr sz="12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12000"/>
              <a:buFont typeface="Inter SemiBold"/>
              <a:buNone/>
              <a:defRPr sz="12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12000"/>
              <a:buFont typeface="Inter SemiBold"/>
              <a:buNone/>
              <a:defRPr sz="12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12000"/>
              <a:buFont typeface="Inter SemiBold"/>
              <a:buNone/>
              <a:defRPr sz="12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12000"/>
              <a:buFont typeface="Inter SemiBold"/>
              <a:buNone/>
              <a:defRPr sz="12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12000"/>
              <a:buFont typeface="Inter SemiBold"/>
              <a:buNone/>
              <a:defRPr sz="12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12000"/>
              <a:buFont typeface="Inter SemiBold"/>
              <a:buNone/>
              <a:defRPr sz="12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12000"/>
              <a:buFont typeface="Inter SemiBold"/>
              <a:buNone/>
              <a:defRPr sz="12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06" name="Google Shape;106;p10"/>
          <p:cNvSpPr txBox="1"/>
          <p:nvPr>
            <p:ph idx="1" type="subTitle"/>
          </p:nvPr>
        </p:nvSpPr>
        <p:spPr>
          <a:xfrm>
            <a:off x="2495350" y="1220900"/>
            <a:ext cx="6126000" cy="20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Font typeface="Inter"/>
              <a:buNone/>
              <a:defRPr b="1" sz="42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18" Type="http://schemas.openxmlformats.org/officeDocument/2006/relationships/theme" Target="../theme/theme2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32000" y="360000"/>
            <a:ext cx="7093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 SemiBold"/>
              <a:buNone/>
              <a:defRPr sz="3200">
                <a:solidFill>
                  <a:schemeClr val="dk1"/>
                </a:solidFill>
                <a:latin typeface="Roboto SemiBold"/>
                <a:ea typeface="Roboto SemiBold"/>
                <a:cs typeface="Roboto SemiBold"/>
                <a:sym typeface="Robot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 SemiBold"/>
              <a:buNone/>
              <a:defRPr sz="3200">
                <a:solidFill>
                  <a:schemeClr val="dk1"/>
                </a:solidFill>
                <a:latin typeface="Roboto SemiBold"/>
                <a:ea typeface="Roboto SemiBold"/>
                <a:cs typeface="Roboto SemiBold"/>
                <a:sym typeface="Robot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 SemiBold"/>
              <a:buNone/>
              <a:defRPr sz="3200">
                <a:solidFill>
                  <a:schemeClr val="dk1"/>
                </a:solidFill>
                <a:latin typeface="Roboto SemiBold"/>
                <a:ea typeface="Roboto SemiBold"/>
                <a:cs typeface="Roboto SemiBold"/>
                <a:sym typeface="Robot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 SemiBold"/>
              <a:buNone/>
              <a:defRPr sz="3200">
                <a:solidFill>
                  <a:schemeClr val="dk1"/>
                </a:solidFill>
                <a:latin typeface="Roboto SemiBold"/>
                <a:ea typeface="Roboto SemiBold"/>
                <a:cs typeface="Roboto SemiBold"/>
                <a:sym typeface="Robot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 SemiBold"/>
              <a:buNone/>
              <a:defRPr sz="3200">
                <a:solidFill>
                  <a:schemeClr val="dk1"/>
                </a:solidFill>
                <a:latin typeface="Roboto SemiBold"/>
                <a:ea typeface="Roboto SemiBold"/>
                <a:cs typeface="Roboto SemiBold"/>
                <a:sym typeface="Robot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 SemiBold"/>
              <a:buNone/>
              <a:defRPr sz="3200">
                <a:solidFill>
                  <a:schemeClr val="dk1"/>
                </a:solidFill>
                <a:latin typeface="Roboto SemiBold"/>
                <a:ea typeface="Roboto SemiBold"/>
                <a:cs typeface="Roboto SemiBold"/>
                <a:sym typeface="Robot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 SemiBold"/>
              <a:buNone/>
              <a:defRPr sz="3200">
                <a:solidFill>
                  <a:schemeClr val="dk1"/>
                </a:solidFill>
                <a:latin typeface="Roboto SemiBold"/>
                <a:ea typeface="Roboto SemiBold"/>
                <a:cs typeface="Roboto SemiBold"/>
                <a:sym typeface="Robot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 SemiBold"/>
              <a:buNone/>
              <a:defRPr sz="3200">
                <a:solidFill>
                  <a:schemeClr val="dk1"/>
                </a:solidFill>
                <a:latin typeface="Roboto SemiBold"/>
                <a:ea typeface="Roboto SemiBold"/>
                <a:cs typeface="Roboto SemiBold"/>
                <a:sym typeface="Robot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 SemiBold"/>
              <a:buNone/>
              <a:defRPr sz="3200">
                <a:solidFill>
                  <a:schemeClr val="dk1"/>
                </a:solidFill>
                <a:latin typeface="Roboto SemiBold"/>
                <a:ea typeface="Roboto SemiBold"/>
                <a:cs typeface="Roboto SemiBold"/>
                <a:sym typeface="Roboto SemiBo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32000" y="154800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302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1pPr>
            <a:lvl2pPr indent="-3302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2pPr>
            <a:lvl3pPr indent="-3302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3pPr>
            <a:lvl4pPr indent="-3302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4pPr>
            <a:lvl5pPr indent="-3302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5pPr>
            <a:lvl6pPr indent="-3302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6pPr>
            <a:lvl7pPr indent="-3302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7pPr>
            <a:lvl8pPr indent="-3302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8pPr>
            <a:lvl9pPr indent="-3302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descr="preencoded.png" id="9" name="Google Shape;9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529514" y="416819"/>
            <a:ext cx="1138238" cy="425853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8"/>
          <p:cNvSpPr txBox="1"/>
          <p:nvPr>
            <p:ph type="ctrTitle"/>
          </p:nvPr>
        </p:nvSpPr>
        <p:spPr>
          <a:xfrm>
            <a:off x="515152" y="2046425"/>
            <a:ext cx="6984900" cy="20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Работа с БД (синхронная) (Часть II)</a:t>
            </a:r>
            <a:endParaRPr/>
          </a:p>
        </p:txBody>
      </p:sp>
      <p:sp>
        <p:nvSpPr>
          <p:cNvPr id="136" name="Google Shape;136;p18"/>
          <p:cNvSpPr txBox="1"/>
          <p:nvPr/>
        </p:nvSpPr>
        <p:spPr>
          <a:xfrm>
            <a:off x="686675" y="488400"/>
            <a:ext cx="2076000" cy="23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lt1"/>
                </a:solidFill>
              </a:rPr>
              <a:t>Python basic | Lesson 6</a:t>
            </a:r>
            <a:endParaRPr sz="12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7"/>
          <p:cNvSpPr txBox="1"/>
          <p:nvPr>
            <p:ph idx="1" type="body"/>
          </p:nvPr>
        </p:nvSpPr>
        <p:spPr>
          <a:xfrm>
            <a:off x="432000" y="1548025"/>
            <a:ext cx="8520600" cy="186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2000">
                <a:solidFill>
                  <a:schemeClr val="dk1"/>
                </a:solidFill>
              </a:rPr>
              <a:t>📌 </a:t>
            </a:r>
            <a:r>
              <a:rPr b="1" lang="ru" sz="20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upgrade()</a:t>
            </a:r>
            <a:r>
              <a:rPr b="1" lang="ru" sz="2000">
                <a:solidFill>
                  <a:schemeClr val="dk1"/>
                </a:solidFill>
              </a:rPr>
              <a:t> — применяется при обновлении базы</a:t>
            </a:r>
            <a:endParaRPr b="1"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ru" sz="2000">
                <a:solidFill>
                  <a:schemeClr val="dk1"/>
                </a:solidFill>
              </a:rPr>
              <a:t>Внутри </a:t>
            </a:r>
            <a:r>
              <a:rPr lang="ru" sz="20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upgrade()</a:t>
            </a:r>
            <a:r>
              <a:rPr lang="ru" sz="2000">
                <a:solidFill>
                  <a:schemeClr val="dk1"/>
                </a:solidFill>
              </a:rPr>
              <a:t> записаны команды </a:t>
            </a:r>
            <a:r>
              <a:rPr b="1" lang="ru" sz="2000">
                <a:solidFill>
                  <a:schemeClr val="dk1"/>
                </a:solidFill>
              </a:rPr>
              <a:t>создания новых таблиц</a:t>
            </a:r>
            <a:r>
              <a:rPr lang="ru" sz="2000">
                <a:solidFill>
                  <a:schemeClr val="dk1"/>
                </a:solidFill>
              </a:rPr>
              <a:t> или </a:t>
            </a:r>
            <a:r>
              <a:rPr b="1" lang="ru" sz="2000">
                <a:solidFill>
                  <a:schemeClr val="dk1"/>
                </a:solidFill>
              </a:rPr>
              <a:t>изменения структуры БД</a:t>
            </a:r>
            <a:endParaRPr b="1"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192" name="Google Shape;192;p27"/>
          <p:cNvSpPr txBox="1"/>
          <p:nvPr>
            <p:ph type="title"/>
          </p:nvPr>
        </p:nvSpPr>
        <p:spPr>
          <a:xfrm>
            <a:off x="432000" y="360000"/>
            <a:ext cx="7105500" cy="67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Миграции Alembic</a:t>
            </a:r>
            <a:endParaRPr/>
          </a:p>
        </p:txBody>
      </p:sp>
      <p:sp>
        <p:nvSpPr>
          <p:cNvPr id="193" name="Google Shape;193;p27"/>
          <p:cNvSpPr txBox="1"/>
          <p:nvPr>
            <p:ph idx="2" type="subTitle"/>
          </p:nvPr>
        </p:nvSpPr>
        <p:spPr>
          <a:xfrm>
            <a:off x="432000" y="950400"/>
            <a:ext cx="7105500" cy="52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upgrade() и downgrade()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8"/>
          <p:cNvSpPr txBox="1"/>
          <p:nvPr>
            <p:ph idx="1" type="body"/>
          </p:nvPr>
        </p:nvSpPr>
        <p:spPr>
          <a:xfrm>
            <a:off x="432000" y="1548025"/>
            <a:ext cx="8520600" cy="22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20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downgrade()</a:t>
            </a:r>
            <a:r>
              <a:rPr b="1" lang="ru" sz="2000">
                <a:solidFill>
                  <a:schemeClr val="dk1"/>
                </a:solidFill>
              </a:rPr>
              <a:t> — откатывает миграцию</a:t>
            </a:r>
            <a:endParaRPr b="1"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ru" sz="2000">
                <a:solidFill>
                  <a:schemeClr val="dk1"/>
                </a:solidFill>
              </a:rPr>
              <a:t>Если база обновилась </a:t>
            </a:r>
            <a:r>
              <a:rPr b="1" lang="ru" sz="2000">
                <a:solidFill>
                  <a:schemeClr val="dk1"/>
                </a:solidFill>
              </a:rPr>
              <a:t>неправильно</a:t>
            </a:r>
            <a:r>
              <a:rPr lang="ru" sz="2000">
                <a:solidFill>
                  <a:schemeClr val="dk1"/>
                </a:solidFill>
              </a:rPr>
              <a:t> или </a:t>
            </a:r>
            <a:r>
              <a:rPr b="1" lang="ru" sz="2000">
                <a:solidFill>
                  <a:schemeClr val="dk1"/>
                </a:solidFill>
              </a:rPr>
              <a:t>требуется удалить изменения</a:t>
            </a:r>
            <a:r>
              <a:rPr lang="ru" sz="2000">
                <a:solidFill>
                  <a:schemeClr val="dk1"/>
                </a:solidFill>
              </a:rPr>
              <a:t>, используется </a:t>
            </a:r>
            <a:r>
              <a:rPr lang="ru" sz="20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downgrade()</a:t>
            </a:r>
            <a:endParaRPr sz="20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ru" sz="2000">
                <a:solidFill>
                  <a:schemeClr val="dk1"/>
                </a:solidFill>
              </a:rPr>
              <a:t>Этот метод </a:t>
            </a:r>
            <a:r>
              <a:rPr b="1" lang="ru" sz="2000">
                <a:solidFill>
                  <a:schemeClr val="dk1"/>
                </a:solidFill>
              </a:rPr>
              <a:t>удаляет таблицы</a:t>
            </a:r>
            <a:r>
              <a:rPr lang="ru" sz="2000">
                <a:solidFill>
                  <a:schemeClr val="dk1"/>
                </a:solidFill>
              </a:rPr>
              <a:t>, созданные в </a:t>
            </a:r>
            <a:r>
              <a:rPr lang="ru" sz="20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upgrade()</a:t>
            </a:r>
            <a:endParaRPr sz="20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199" name="Google Shape;199;p28"/>
          <p:cNvSpPr txBox="1"/>
          <p:nvPr>
            <p:ph type="title"/>
          </p:nvPr>
        </p:nvSpPr>
        <p:spPr>
          <a:xfrm>
            <a:off x="432000" y="360000"/>
            <a:ext cx="7105500" cy="67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Миграции Alembic</a:t>
            </a:r>
            <a:endParaRPr/>
          </a:p>
        </p:txBody>
      </p:sp>
      <p:sp>
        <p:nvSpPr>
          <p:cNvPr id="200" name="Google Shape;200;p28"/>
          <p:cNvSpPr txBox="1"/>
          <p:nvPr>
            <p:ph idx="2" type="subTitle"/>
          </p:nvPr>
        </p:nvSpPr>
        <p:spPr>
          <a:xfrm>
            <a:off x="432000" y="950400"/>
            <a:ext cx="7105500" cy="52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upgrade() и downgrade()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9"/>
          <p:cNvSpPr txBox="1"/>
          <p:nvPr>
            <p:ph idx="1" type="body"/>
          </p:nvPr>
        </p:nvSpPr>
        <p:spPr>
          <a:xfrm>
            <a:off x="432000" y="1548025"/>
            <a:ext cx="8520600" cy="314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100">
                <a:solidFill>
                  <a:schemeClr val="dk1"/>
                </a:solidFill>
              </a:rPr>
              <a:t>📌 </a:t>
            </a:r>
            <a:r>
              <a:rPr b="1" lang="ru" sz="1100">
                <a:solidFill>
                  <a:schemeClr val="dk1"/>
                </a:solidFill>
              </a:rPr>
              <a:t>Обновить базу данных до последней версии</a:t>
            </a:r>
            <a:r>
              <a:rPr b="1" lang="ru" sz="1100">
                <a:solidFill>
                  <a:schemeClr val="dk1"/>
                </a:solidFill>
              </a:rPr>
              <a:t>: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alembic upgrade head</a:t>
            </a: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100">
                <a:solidFill>
                  <a:schemeClr val="dk1"/>
                </a:solidFill>
              </a:rPr>
              <a:t>📌 </a:t>
            </a:r>
            <a:r>
              <a:rPr b="1" lang="ru" sz="1100">
                <a:solidFill>
                  <a:schemeClr val="dk1"/>
                </a:solidFill>
              </a:rPr>
              <a:t>Откатить последнюю миграцию: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alembic downgrade -1</a:t>
            </a: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100">
                <a:solidFill>
                  <a:schemeClr val="dk1"/>
                </a:solidFill>
              </a:rPr>
              <a:t>📌 </a:t>
            </a:r>
            <a:r>
              <a:rPr b="1" lang="ru" sz="1100">
                <a:solidFill>
                  <a:schemeClr val="dk1"/>
                </a:solidFill>
              </a:rPr>
              <a:t>Откатить несколько миграций назад: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alembic downgrade &lt;revision_id&gt;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 sz="1100">
                <a:solidFill>
                  <a:schemeClr val="dk1"/>
                </a:solidFill>
              </a:rPr>
              <a:t>(где </a:t>
            </a:r>
            <a:r>
              <a:rPr lang="ru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&lt;revision_id&gt;</a:t>
            </a:r>
            <a:r>
              <a:rPr lang="ru" sz="1100">
                <a:solidFill>
                  <a:schemeClr val="dk1"/>
                </a:solidFill>
              </a:rPr>
              <a:t> — ID нужной версии миграции, который можно найти в </a:t>
            </a:r>
            <a:r>
              <a:rPr lang="ru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alembic/versions/</a:t>
            </a:r>
            <a:r>
              <a:rPr lang="ru" sz="1100">
                <a:solidFill>
                  <a:schemeClr val="dk1"/>
                </a:solidFill>
              </a:rPr>
              <a:t>)</a:t>
            </a:r>
            <a:endParaRPr/>
          </a:p>
        </p:txBody>
      </p:sp>
      <p:sp>
        <p:nvSpPr>
          <p:cNvPr id="206" name="Google Shape;206;p29"/>
          <p:cNvSpPr txBox="1"/>
          <p:nvPr>
            <p:ph type="title"/>
          </p:nvPr>
        </p:nvSpPr>
        <p:spPr>
          <a:xfrm>
            <a:off x="432000" y="360000"/>
            <a:ext cx="7105500" cy="67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Миграции Alembic</a:t>
            </a:r>
            <a:endParaRPr/>
          </a:p>
        </p:txBody>
      </p:sp>
      <p:sp>
        <p:nvSpPr>
          <p:cNvPr id="207" name="Google Shape;207;p29"/>
          <p:cNvSpPr txBox="1"/>
          <p:nvPr>
            <p:ph idx="2" type="subTitle"/>
          </p:nvPr>
        </p:nvSpPr>
        <p:spPr>
          <a:xfrm>
            <a:off x="432000" y="950400"/>
            <a:ext cx="7105500" cy="52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Как применять upgrade() и downgrade()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0"/>
          <p:cNvSpPr txBox="1"/>
          <p:nvPr>
            <p:ph idx="1" type="body"/>
          </p:nvPr>
        </p:nvSpPr>
        <p:spPr>
          <a:xfrm>
            <a:off x="432000" y="1548025"/>
            <a:ext cx="8520600" cy="349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dk1"/>
                </a:solidFill>
              </a:rPr>
              <a:t>📌 </a:t>
            </a:r>
            <a:r>
              <a:rPr b="1" lang="ru" sz="1100">
                <a:solidFill>
                  <a:schemeClr val="dk1"/>
                </a:solidFill>
              </a:rPr>
              <a:t>Посмотреть список миграций: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alembic history</a:t>
            </a: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dk1"/>
                </a:solidFill>
              </a:rPr>
              <a:t>📌 </a:t>
            </a:r>
            <a:r>
              <a:rPr b="1" lang="ru" sz="1100">
                <a:solidFill>
                  <a:schemeClr val="dk1"/>
                </a:solidFill>
              </a:rPr>
              <a:t>Проверить, какие миграции уже применены: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alembic current</a:t>
            </a: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dk1"/>
                </a:solidFill>
              </a:rPr>
              <a:t>📌 </a:t>
            </a:r>
            <a:r>
              <a:rPr b="1" lang="ru" sz="1100">
                <a:solidFill>
                  <a:schemeClr val="dk1"/>
                </a:solidFill>
              </a:rPr>
              <a:t>Проверить, какие изменения внесёт следующая миграция: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alembic upgrade head --sql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dk1"/>
                </a:solidFill>
              </a:rPr>
              <a:t>(Выведет SQL-код изменений </a:t>
            </a:r>
            <a:r>
              <a:rPr b="1" lang="ru" sz="1100">
                <a:solidFill>
                  <a:schemeClr val="dk1"/>
                </a:solidFill>
              </a:rPr>
              <a:t>без фактического их применения</a:t>
            </a:r>
            <a:r>
              <a:rPr lang="ru" sz="1100">
                <a:solidFill>
                  <a:schemeClr val="dk1"/>
                </a:solidFill>
              </a:rPr>
              <a:t>)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213" name="Google Shape;213;p30"/>
          <p:cNvSpPr txBox="1"/>
          <p:nvPr>
            <p:ph type="title"/>
          </p:nvPr>
        </p:nvSpPr>
        <p:spPr>
          <a:xfrm>
            <a:off x="432000" y="360000"/>
            <a:ext cx="7105500" cy="67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Миграции Alembic</a:t>
            </a:r>
            <a:endParaRPr/>
          </a:p>
        </p:txBody>
      </p:sp>
      <p:sp>
        <p:nvSpPr>
          <p:cNvPr id="214" name="Google Shape;214;p30"/>
          <p:cNvSpPr txBox="1"/>
          <p:nvPr>
            <p:ph idx="2" type="subTitle"/>
          </p:nvPr>
        </p:nvSpPr>
        <p:spPr>
          <a:xfrm>
            <a:off x="432000" y="950400"/>
            <a:ext cx="7105500" cy="52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</a:t>
            </a:r>
            <a:r>
              <a:rPr lang="ru"/>
              <a:t>ак проверить статус миграций?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1"/>
          <p:cNvSpPr txBox="1"/>
          <p:nvPr>
            <p:ph idx="1" type="body"/>
          </p:nvPr>
        </p:nvSpPr>
        <p:spPr>
          <a:xfrm>
            <a:off x="432000" y="1548025"/>
            <a:ext cx="8520600" cy="300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📌 </a:t>
            </a:r>
            <a:r>
              <a:rPr b="1" lang="ru">
                <a:solidFill>
                  <a:schemeClr val="dk1"/>
                </a:solidFill>
              </a:rPr>
              <a:t>Почему </a:t>
            </a:r>
            <a:r>
              <a:rPr b="1" lang="ru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upgrade()</a:t>
            </a:r>
            <a:r>
              <a:rPr b="1" lang="ru">
                <a:solidFill>
                  <a:schemeClr val="dk1"/>
                </a:solidFill>
              </a:rPr>
              <a:t> полезен?</a:t>
            </a:r>
            <a:br>
              <a:rPr b="1" lang="ru">
                <a:solidFill>
                  <a:schemeClr val="dk1"/>
                </a:solidFill>
              </a:rPr>
            </a:br>
            <a:r>
              <a:rPr lang="ru">
                <a:solidFill>
                  <a:schemeClr val="dk1"/>
                </a:solidFill>
              </a:rPr>
              <a:t>✔ Позволяет </a:t>
            </a:r>
            <a:r>
              <a:rPr b="1" lang="ru">
                <a:solidFill>
                  <a:schemeClr val="dk1"/>
                </a:solidFill>
              </a:rPr>
              <a:t>автоматически изменять структуру БД</a:t>
            </a:r>
            <a:br>
              <a:rPr b="1" lang="ru">
                <a:solidFill>
                  <a:schemeClr val="dk1"/>
                </a:solidFill>
              </a:rPr>
            </a:br>
            <a:r>
              <a:rPr lang="ru">
                <a:solidFill>
                  <a:schemeClr val="dk1"/>
                </a:solidFill>
              </a:rPr>
              <a:t>✔ Упрощает </a:t>
            </a:r>
            <a:r>
              <a:rPr b="1" lang="ru">
                <a:solidFill>
                  <a:schemeClr val="dk1"/>
                </a:solidFill>
              </a:rPr>
              <a:t>работу в команде</a:t>
            </a:r>
            <a:r>
              <a:rPr lang="ru">
                <a:solidFill>
                  <a:schemeClr val="dk1"/>
                </a:solidFill>
              </a:rPr>
              <a:t> — у всех одинаковая схема базы</a:t>
            </a:r>
            <a:br>
              <a:rPr lang="ru">
                <a:solidFill>
                  <a:schemeClr val="dk1"/>
                </a:solidFill>
              </a:rPr>
            </a:br>
            <a:r>
              <a:rPr lang="ru">
                <a:solidFill>
                  <a:schemeClr val="dk1"/>
                </a:solidFill>
              </a:rPr>
              <a:t>✔ Можно </a:t>
            </a:r>
            <a:r>
              <a:rPr b="1" lang="ru">
                <a:solidFill>
                  <a:schemeClr val="dk1"/>
                </a:solidFill>
              </a:rPr>
              <a:t>разворачивать БД на новом сервере за секунды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dk1"/>
                </a:solidFill>
              </a:rPr>
              <a:t>📌 </a:t>
            </a:r>
            <a:r>
              <a:rPr b="1" lang="ru">
                <a:solidFill>
                  <a:schemeClr val="dk1"/>
                </a:solidFill>
              </a:rPr>
              <a:t>Почему </a:t>
            </a:r>
            <a:r>
              <a:rPr b="1" lang="ru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downgrade()</a:t>
            </a:r>
            <a:r>
              <a:rPr b="1" lang="ru">
                <a:solidFill>
                  <a:schemeClr val="dk1"/>
                </a:solidFill>
              </a:rPr>
              <a:t> важен?</a:t>
            </a:r>
            <a:br>
              <a:rPr b="1" lang="ru">
                <a:solidFill>
                  <a:schemeClr val="dk1"/>
                </a:solidFill>
              </a:rPr>
            </a:br>
            <a:r>
              <a:rPr lang="ru">
                <a:solidFill>
                  <a:schemeClr val="dk1"/>
                </a:solidFill>
              </a:rPr>
              <a:t>✔ Помогает </a:t>
            </a:r>
            <a:r>
              <a:rPr b="1" lang="ru">
                <a:solidFill>
                  <a:schemeClr val="dk1"/>
                </a:solidFill>
              </a:rPr>
              <a:t>откатить ошибочную миграцию</a:t>
            </a:r>
            <a:br>
              <a:rPr b="1" lang="ru">
                <a:solidFill>
                  <a:schemeClr val="dk1"/>
                </a:solidFill>
              </a:rPr>
            </a:br>
            <a:r>
              <a:rPr lang="ru">
                <a:solidFill>
                  <a:schemeClr val="dk1"/>
                </a:solidFill>
              </a:rPr>
              <a:t>✔ Можно </a:t>
            </a:r>
            <a:r>
              <a:rPr b="1" lang="ru">
                <a:solidFill>
                  <a:schemeClr val="dk1"/>
                </a:solidFill>
              </a:rPr>
              <a:t>откатиться на старую версию</a:t>
            </a:r>
            <a:r>
              <a:rPr lang="ru">
                <a:solidFill>
                  <a:schemeClr val="dk1"/>
                </a:solidFill>
              </a:rPr>
              <a:t> БД при необходимости</a:t>
            </a:r>
            <a:br>
              <a:rPr lang="ru">
                <a:solidFill>
                  <a:schemeClr val="dk1"/>
                </a:solidFill>
              </a:rPr>
            </a:br>
            <a:r>
              <a:rPr lang="ru">
                <a:solidFill>
                  <a:schemeClr val="dk1"/>
                </a:solidFill>
              </a:rPr>
              <a:t>✔ Без </a:t>
            </a:r>
            <a:r>
              <a:rPr lang="ru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downgrade()</a:t>
            </a:r>
            <a:r>
              <a:rPr lang="ru">
                <a:solidFill>
                  <a:schemeClr val="dk1"/>
                </a:solidFill>
              </a:rPr>
              <a:t> </a:t>
            </a:r>
            <a:r>
              <a:rPr b="1" lang="ru">
                <a:solidFill>
                  <a:schemeClr val="dk1"/>
                </a:solidFill>
              </a:rPr>
              <a:t>невозможно тестировать изменения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20" name="Google Shape;220;p31"/>
          <p:cNvSpPr txBox="1"/>
          <p:nvPr>
            <p:ph type="title"/>
          </p:nvPr>
        </p:nvSpPr>
        <p:spPr>
          <a:xfrm>
            <a:off x="432000" y="360000"/>
            <a:ext cx="7105500" cy="67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Миграции Alembic</a:t>
            </a:r>
            <a:endParaRPr/>
          </a:p>
        </p:txBody>
      </p:sp>
      <p:sp>
        <p:nvSpPr>
          <p:cNvPr id="221" name="Google Shape;221;p31"/>
          <p:cNvSpPr txBox="1"/>
          <p:nvPr>
            <p:ph idx="2" type="subTitle"/>
          </p:nvPr>
        </p:nvSpPr>
        <p:spPr>
          <a:xfrm>
            <a:off x="432000" y="950400"/>
            <a:ext cx="7105500" cy="52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Зачем использовать upgrade() и downgrade()</a:t>
            </a:r>
            <a:r>
              <a:rPr lang="ru"/>
              <a:t>?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2"/>
          <p:cNvSpPr txBox="1"/>
          <p:nvPr>
            <p:ph type="title"/>
          </p:nvPr>
        </p:nvSpPr>
        <p:spPr>
          <a:xfrm>
            <a:off x="132500" y="842150"/>
            <a:ext cx="1842000" cy="18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3</a:t>
            </a:r>
            <a:endParaRPr/>
          </a:p>
        </p:txBody>
      </p:sp>
      <p:sp>
        <p:nvSpPr>
          <p:cNvPr id="227" name="Google Shape;227;p32"/>
          <p:cNvSpPr txBox="1"/>
          <p:nvPr>
            <p:ph idx="1" type="subTitle"/>
          </p:nvPr>
        </p:nvSpPr>
        <p:spPr>
          <a:xfrm>
            <a:off x="2495350" y="1220900"/>
            <a:ext cx="6126000" cy="13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Запросы в SQLAlchemy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3"/>
          <p:cNvSpPr txBox="1"/>
          <p:nvPr>
            <p:ph type="title"/>
          </p:nvPr>
        </p:nvSpPr>
        <p:spPr>
          <a:xfrm>
            <a:off x="432000" y="360000"/>
            <a:ext cx="8593800" cy="67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Основные методы запросов SQLAlchemy</a:t>
            </a:r>
            <a:endParaRPr/>
          </a:p>
        </p:txBody>
      </p:sp>
      <p:sp>
        <p:nvSpPr>
          <p:cNvPr id="233" name="Google Shape;233;p33"/>
          <p:cNvSpPr txBox="1"/>
          <p:nvPr>
            <p:ph idx="1" type="body"/>
          </p:nvPr>
        </p:nvSpPr>
        <p:spPr>
          <a:xfrm>
            <a:off x="432000" y="1548025"/>
            <a:ext cx="8520600" cy="358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100">
                <a:solidFill>
                  <a:schemeClr val="dk1"/>
                </a:solidFill>
              </a:rPr>
              <a:t>📌 </a:t>
            </a:r>
            <a:r>
              <a:rPr b="1" lang="ru" sz="1100">
                <a:solidFill>
                  <a:schemeClr val="dk1"/>
                </a:solidFill>
              </a:rPr>
              <a:t>SQLAlchemy ORM позволяет выполнять различные операции с базой данных</a:t>
            </a:r>
            <a:br>
              <a:rPr b="1" lang="ru" sz="1100">
                <a:solidFill>
                  <a:schemeClr val="dk1"/>
                </a:solidFill>
              </a:rPr>
            </a:br>
            <a:r>
              <a:rPr lang="ru" sz="1100">
                <a:solidFill>
                  <a:schemeClr val="dk1"/>
                </a:solidFill>
              </a:rPr>
              <a:t>📌 Используем объект </a:t>
            </a:r>
            <a:r>
              <a:rPr lang="ru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Session</a:t>
            </a:r>
            <a:r>
              <a:rPr lang="ru" sz="1100">
                <a:solidFill>
                  <a:schemeClr val="dk1"/>
                </a:solidFill>
              </a:rPr>
              <a:t> для выполнения запросов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100">
                <a:solidFill>
                  <a:schemeClr val="dk1"/>
                </a:solidFill>
              </a:rPr>
              <a:t>✅ Основные методы ORM-запросов: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ru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.all()</a:t>
            </a:r>
            <a:r>
              <a:rPr lang="ru" sz="1100">
                <a:solidFill>
                  <a:schemeClr val="dk1"/>
                </a:solidFill>
              </a:rPr>
              <a:t> – получить все записи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ru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.first()</a:t>
            </a:r>
            <a:r>
              <a:rPr lang="ru" sz="1100">
                <a:solidFill>
                  <a:schemeClr val="dk1"/>
                </a:solidFill>
              </a:rPr>
              <a:t> – получить первую запись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ru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.filter()</a:t>
            </a:r>
            <a:r>
              <a:rPr lang="ru" sz="1100">
                <a:solidFill>
                  <a:schemeClr val="dk1"/>
                </a:solidFill>
              </a:rPr>
              <a:t> – фильтрация данных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ru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.filter_by()</a:t>
            </a:r>
            <a:r>
              <a:rPr lang="ru" sz="1100">
                <a:solidFill>
                  <a:schemeClr val="dk1"/>
                </a:solidFill>
              </a:rPr>
              <a:t> – аналог </a:t>
            </a:r>
            <a:r>
              <a:rPr lang="ru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.filter()</a:t>
            </a:r>
            <a:r>
              <a:rPr lang="ru" sz="1100">
                <a:solidFill>
                  <a:schemeClr val="dk1"/>
                </a:solidFill>
              </a:rPr>
              <a:t>, но работает с именами полей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ru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.order_by()</a:t>
            </a:r>
            <a:r>
              <a:rPr lang="ru" sz="1100">
                <a:solidFill>
                  <a:schemeClr val="dk1"/>
                </a:solidFill>
              </a:rPr>
              <a:t> – сортировка данных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ru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.group_by()</a:t>
            </a:r>
            <a:r>
              <a:rPr lang="ru" sz="1100">
                <a:solidFill>
                  <a:schemeClr val="dk1"/>
                </a:solidFill>
              </a:rPr>
              <a:t> – группировка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ru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.join()</a:t>
            </a:r>
            <a:r>
              <a:rPr lang="ru" sz="1100">
                <a:solidFill>
                  <a:schemeClr val="dk1"/>
                </a:solidFill>
              </a:rPr>
              <a:t> – соединение таблиц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ru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.outerjoin()</a:t>
            </a:r>
            <a:r>
              <a:rPr lang="ru" sz="1100">
                <a:solidFill>
                  <a:schemeClr val="dk1"/>
                </a:solidFill>
              </a:rPr>
              <a:t> – внешнее соединение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ru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.limit()</a:t>
            </a:r>
            <a:r>
              <a:rPr lang="ru" sz="1100">
                <a:solidFill>
                  <a:schemeClr val="dk1"/>
                </a:solidFill>
              </a:rPr>
              <a:t> – ограничение количества записей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ru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.offset()</a:t>
            </a:r>
            <a:r>
              <a:rPr lang="ru" sz="1100">
                <a:solidFill>
                  <a:schemeClr val="dk1"/>
                </a:solidFill>
              </a:rPr>
              <a:t> – пропуск определённого количества записей (пагинация)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ru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.scalar()</a:t>
            </a:r>
            <a:r>
              <a:rPr lang="ru" sz="1100">
                <a:solidFill>
                  <a:schemeClr val="dk1"/>
                </a:solidFill>
              </a:rPr>
              <a:t> – вернуть одиночное значение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ru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.count()</a:t>
            </a:r>
            <a:r>
              <a:rPr lang="ru" sz="1100">
                <a:solidFill>
                  <a:schemeClr val="dk1"/>
                </a:solidFill>
              </a:rPr>
              <a:t> – количество записей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ru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.distinct()</a:t>
            </a:r>
            <a:r>
              <a:rPr lang="ru" sz="1100">
                <a:solidFill>
                  <a:schemeClr val="dk1"/>
                </a:solidFill>
              </a:rPr>
              <a:t> – уникальные значения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4"/>
          <p:cNvSpPr txBox="1"/>
          <p:nvPr>
            <p:ph idx="1" type="body"/>
          </p:nvPr>
        </p:nvSpPr>
        <p:spPr>
          <a:xfrm>
            <a:off x="432000" y="1548025"/>
            <a:ext cx="8520600" cy="261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/>
              <a:t>Задача</a:t>
            </a:r>
            <a:r>
              <a:rPr lang="ru"/>
              <a:t>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1. Дописать модели данных Author, Tag, переписать Book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2. Загрузить data.json в БД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3. Изменить схемы данных в schemas.py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4. Проверить в Swagger эндпоинты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/>
              <a:t>5. Написать 5 запросов в командной строке и посмотреть на результаты</a:t>
            </a:r>
            <a:endParaRPr/>
          </a:p>
        </p:txBody>
      </p:sp>
      <p:sp>
        <p:nvSpPr>
          <p:cNvPr id="239" name="Google Shape;239;p34"/>
          <p:cNvSpPr txBox="1"/>
          <p:nvPr>
            <p:ph type="title"/>
          </p:nvPr>
        </p:nvSpPr>
        <p:spPr>
          <a:xfrm>
            <a:off x="432000" y="360000"/>
            <a:ext cx="7105500" cy="67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Практическое задание</a:t>
            </a:r>
            <a:endParaRPr/>
          </a:p>
        </p:txBody>
      </p:sp>
      <p:sp>
        <p:nvSpPr>
          <p:cNvPr id="240" name="Google Shape;240;p34"/>
          <p:cNvSpPr txBox="1"/>
          <p:nvPr>
            <p:ph idx="2" type="subTitle"/>
          </p:nvPr>
        </p:nvSpPr>
        <p:spPr>
          <a:xfrm>
            <a:off x="432000" y="950400"/>
            <a:ext cx="7105500" cy="52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Связи M:N и 1:N </a:t>
            </a:r>
            <a:endParaRPr/>
          </a:p>
        </p:txBody>
      </p:sp>
      <p:sp>
        <p:nvSpPr>
          <p:cNvPr id="241" name="Google Shape;241;p34"/>
          <p:cNvSpPr txBox="1"/>
          <p:nvPr/>
        </p:nvSpPr>
        <p:spPr>
          <a:xfrm>
            <a:off x="4354850" y="1139250"/>
            <a:ext cx="4567500" cy="831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Работаем с: </a:t>
            </a:r>
            <a:br>
              <a:rPr lang="ru"/>
            </a:br>
            <a:r>
              <a:rPr lang="ru"/>
              <a:t>	exercise_1.md</a:t>
            </a:r>
            <a:endParaRPr b="1" sz="1100">
              <a:solidFill>
                <a:srgbClr val="9900FF"/>
              </a:solidFill>
              <a:highlight>
                <a:srgbClr val="FFFFFF"/>
              </a:highlight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6"/>
          <p:cNvSpPr txBox="1"/>
          <p:nvPr>
            <p:ph type="title"/>
          </p:nvPr>
        </p:nvSpPr>
        <p:spPr>
          <a:xfrm>
            <a:off x="132500" y="842150"/>
            <a:ext cx="1842000" cy="18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4</a:t>
            </a:r>
            <a:endParaRPr/>
          </a:p>
        </p:txBody>
      </p:sp>
      <p:sp>
        <p:nvSpPr>
          <p:cNvPr id="251" name="Google Shape;251;p36"/>
          <p:cNvSpPr txBox="1"/>
          <p:nvPr>
            <p:ph idx="1" type="subTitle"/>
          </p:nvPr>
        </p:nvSpPr>
        <p:spPr>
          <a:xfrm>
            <a:off x="2495350" y="1220900"/>
            <a:ext cx="6126000" cy="13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selectinload() и joinedload()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9"/>
          <p:cNvSpPr txBox="1"/>
          <p:nvPr>
            <p:ph idx="1" type="body"/>
          </p:nvPr>
        </p:nvSpPr>
        <p:spPr>
          <a:xfrm>
            <a:off x="1072800" y="1213200"/>
            <a:ext cx="3523500" cy="216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ru"/>
              <a:t>Связи моделей SQLAlchemy</a:t>
            </a:r>
            <a:endParaRPr/>
          </a:p>
          <a:p>
            <a:pPr indent="-317500" lvl="0" marL="457200" rtl="0" algn="l">
              <a:spcBef>
                <a:spcPts val="2900"/>
              </a:spcBef>
              <a:spcAft>
                <a:spcPts val="0"/>
              </a:spcAft>
              <a:buSzPts val="1400"/>
              <a:buAutoNum type="arabicPeriod"/>
            </a:pPr>
            <a:r>
              <a:rPr lang="ru"/>
              <a:t>Миграции Alembic</a:t>
            </a:r>
            <a:endParaRPr/>
          </a:p>
          <a:p>
            <a:pPr indent="-317500" lvl="0" marL="457200" rtl="0" algn="l">
              <a:spcBef>
                <a:spcPts val="2900"/>
              </a:spcBef>
              <a:spcAft>
                <a:spcPts val="0"/>
              </a:spcAft>
              <a:buSzPts val="1400"/>
              <a:buAutoNum type="arabicPeriod"/>
            </a:pPr>
            <a:r>
              <a:rPr lang="ru"/>
              <a:t>Запросы в SQLAlchemy</a:t>
            </a:r>
            <a:endParaRPr/>
          </a:p>
          <a:p>
            <a:pPr indent="-317500" lvl="0" marL="457200" rtl="0" algn="l">
              <a:spcBef>
                <a:spcPts val="2900"/>
              </a:spcBef>
              <a:spcAft>
                <a:spcPts val="2900"/>
              </a:spcAft>
              <a:buSzPts val="1400"/>
              <a:buAutoNum type="arabicPeriod"/>
            </a:pPr>
            <a:r>
              <a:rPr lang="ru"/>
              <a:t>selectinload() и joinedload()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7"/>
          <p:cNvSpPr txBox="1"/>
          <p:nvPr>
            <p:ph type="title"/>
          </p:nvPr>
        </p:nvSpPr>
        <p:spPr>
          <a:xfrm>
            <a:off x="432000" y="360000"/>
            <a:ext cx="8628000" cy="67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Оптимизация запросов в SQLAlchemy</a:t>
            </a:r>
            <a:endParaRPr/>
          </a:p>
        </p:txBody>
      </p:sp>
      <p:sp>
        <p:nvSpPr>
          <p:cNvPr id="257" name="Google Shape;257;p37"/>
          <p:cNvSpPr txBox="1"/>
          <p:nvPr>
            <p:ph idx="2" type="subTitle"/>
          </p:nvPr>
        </p:nvSpPr>
        <p:spPr>
          <a:xfrm>
            <a:off x="432000" y="950400"/>
            <a:ext cx="7105500" cy="52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Что такое проблема N+1 запросов?</a:t>
            </a:r>
            <a:endParaRPr/>
          </a:p>
        </p:txBody>
      </p:sp>
      <p:sp>
        <p:nvSpPr>
          <p:cNvPr id="258" name="Google Shape;258;p37"/>
          <p:cNvSpPr txBox="1"/>
          <p:nvPr>
            <p:ph idx="1" type="body"/>
          </p:nvPr>
        </p:nvSpPr>
        <p:spPr>
          <a:xfrm>
            <a:off x="432000" y="1548025"/>
            <a:ext cx="8520600" cy="315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>
                <a:solidFill>
                  <a:schemeClr val="dk1"/>
                </a:solidFill>
              </a:rPr>
              <a:t>N+1 проблема</a:t>
            </a:r>
            <a:r>
              <a:rPr lang="ru">
                <a:solidFill>
                  <a:schemeClr val="dk1"/>
                </a:solidFill>
              </a:rPr>
              <a:t> – это ситуация, когда для получения списка объектов и связанных данных SQLAlchemy делает </a:t>
            </a:r>
            <a:r>
              <a:rPr b="1" lang="ru">
                <a:solidFill>
                  <a:schemeClr val="dk1"/>
                </a:solidFill>
              </a:rPr>
              <a:t>много отдельных SQL-запросов</a:t>
            </a:r>
            <a:r>
              <a:rPr lang="ru">
                <a:solidFill>
                  <a:schemeClr val="dk1"/>
                </a:solidFill>
              </a:rPr>
              <a:t>, что замедляет выполнение программы.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✅ </a:t>
            </a:r>
            <a:r>
              <a:rPr b="1" lang="ru">
                <a:solidFill>
                  <a:schemeClr val="dk1"/>
                </a:solidFill>
              </a:rPr>
              <a:t>Решение:</a:t>
            </a:r>
            <a:endParaRPr b="1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ru">
                <a:solidFill>
                  <a:schemeClr val="dk1"/>
                </a:solidFill>
              </a:rPr>
              <a:t>Использовать </a:t>
            </a:r>
            <a:r>
              <a:rPr b="1" lang="ru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selectinload()</a:t>
            </a:r>
            <a:r>
              <a:rPr lang="ru">
                <a:solidFill>
                  <a:schemeClr val="dk1"/>
                </a:solidFill>
              </a:rPr>
              <a:t> – делает </a:t>
            </a:r>
            <a:r>
              <a:rPr b="1" lang="ru">
                <a:solidFill>
                  <a:schemeClr val="dk1"/>
                </a:solidFill>
              </a:rPr>
              <a:t>отдельный SQL-запрос для связанных данных</a:t>
            </a:r>
            <a:endParaRPr b="1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ru">
                <a:solidFill>
                  <a:schemeClr val="dk1"/>
                </a:solidFill>
              </a:rPr>
              <a:t>Использовать </a:t>
            </a:r>
            <a:r>
              <a:rPr b="1" lang="ru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joinedload()</a:t>
            </a:r>
            <a:r>
              <a:rPr lang="ru">
                <a:solidFill>
                  <a:schemeClr val="dk1"/>
                </a:solidFill>
              </a:rPr>
              <a:t> – использует </a:t>
            </a:r>
            <a:r>
              <a:rPr b="1" lang="ru">
                <a:solidFill>
                  <a:schemeClr val="dk1"/>
                </a:solidFill>
              </a:rPr>
              <a:t>JOIN для загрузки связанных данных в одном SQL-запросе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8"/>
          <p:cNvSpPr txBox="1"/>
          <p:nvPr>
            <p:ph type="title"/>
          </p:nvPr>
        </p:nvSpPr>
        <p:spPr>
          <a:xfrm>
            <a:off x="432000" y="360000"/>
            <a:ext cx="7105500" cy="67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Что такое selectinload()</a:t>
            </a:r>
            <a:endParaRPr/>
          </a:p>
        </p:txBody>
      </p:sp>
      <p:sp>
        <p:nvSpPr>
          <p:cNvPr id="264" name="Google Shape;264;p38"/>
          <p:cNvSpPr txBox="1"/>
          <p:nvPr>
            <p:ph idx="2" type="subTitle"/>
          </p:nvPr>
        </p:nvSpPr>
        <p:spPr>
          <a:xfrm>
            <a:off x="432000" y="950400"/>
            <a:ext cx="7105500" cy="52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Как работает selectinload()?</a:t>
            </a:r>
            <a:endParaRPr/>
          </a:p>
        </p:txBody>
      </p:sp>
      <p:sp>
        <p:nvSpPr>
          <p:cNvPr id="265" name="Google Shape;265;p38"/>
          <p:cNvSpPr txBox="1"/>
          <p:nvPr>
            <p:ph idx="1" type="body"/>
          </p:nvPr>
        </p:nvSpPr>
        <p:spPr>
          <a:xfrm>
            <a:off x="432000" y="1548025"/>
            <a:ext cx="8520600" cy="36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ru">
                <a:solidFill>
                  <a:schemeClr val="dk1"/>
                </a:solidFill>
              </a:rPr>
              <a:t>Загружает связанные объекты </a:t>
            </a:r>
            <a:r>
              <a:rPr b="1" lang="ru">
                <a:solidFill>
                  <a:schemeClr val="dk1"/>
                </a:solidFill>
              </a:rPr>
              <a:t>отдельным запросом</a:t>
            </a:r>
            <a:endParaRPr b="1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ru">
                <a:solidFill>
                  <a:schemeClr val="dk1"/>
                </a:solidFill>
              </a:rPr>
              <a:t>Использует </a:t>
            </a:r>
            <a:r>
              <a:rPr b="1" lang="ru">
                <a:solidFill>
                  <a:schemeClr val="dk1"/>
                </a:solidFill>
              </a:rPr>
              <a:t>оператор </a:t>
            </a:r>
            <a:r>
              <a:rPr b="1" lang="ru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IN</a:t>
            </a:r>
            <a:r>
              <a:rPr lang="ru">
                <a:solidFill>
                  <a:schemeClr val="dk1"/>
                </a:solidFill>
              </a:rPr>
              <a:t>, чтобы сразу получить все связанные данные</a:t>
            </a:r>
            <a:endParaRPr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ru">
                <a:solidFill>
                  <a:schemeClr val="dk1"/>
                </a:solidFill>
              </a:rPr>
              <a:t>Полезно для </a:t>
            </a:r>
            <a:r>
              <a:rPr b="1" lang="ru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1:N</a:t>
            </a:r>
            <a:r>
              <a:rPr b="1" lang="ru">
                <a:solidFill>
                  <a:schemeClr val="dk1"/>
                </a:solidFill>
              </a:rPr>
              <a:t> и </a:t>
            </a:r>
            <a:r>
              <a:rPr b="1" lang="ru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M:N</a:t>
            </a:r>
            <a:r>
              <a:rPr b="1" lang="ru">
                <a:solidFill>
                  <a:schemeClr val="dk1"/>
                </a:solidFill>
              </a:rPr>
              <a:t> связей</a:t>
            </a:r>
            <a:r>
              <a:rPr lang="ru">
                <a:solidFill>
                  <a:schemeClr val="dk1"/>
                </a:solidFill>
              </a:rPr>
              <a:t>, когда данных много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✅ </a:t>
            </a:r>
            <a:r>
              <a:rPr b="1" lang="ru">
                <a:solidFill>
                  <a:schemeClr val="dk1"/>
                </a:solidFill>
              </a:rPr>
              <a:t>Когда использовать </a:t>
            </a:r>
            <a:r>
              <a:rPr b="1" lang="ru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selectinload()</a:t>
            </a:r>
            <a:r>
              <a:rPr b="1" lang="ru">
                <a:solidFill>
                  <a:schemeClr val="dk1"/>
                </a:solidFill>
              </a:rPr>
              <a:t>?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✔ Если </a:t>
            </a:r>
            <a:r>
              <a:rPr b="1" lang="ru">
                <a:solidFill>
                  <a:schemeClr val="dk1"/>
                </a:solidFill>
              </a:rPr>
              <a:t>нужно загрузить много объектов и их связи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✔ Если </a:t>
            </a:r>
            <a:r>
              <a:rPr b="1" lang="ru">
                <a:solidFill>
                  <a:schemeClr val="dk1"/>
                </a:solidFill>
              </a:rPr>
              <a:t>JOIN замедляет выполнение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✔ Если </a:t>
            </a:r>
            <a:r>
              <a:rPr b="1" lang="ru">
                <a:solidFill>
                  <a:schemeClr val="dk1"/>
                </a:solidFill>
              </a:rPr>
              <a:t>связанных данных немного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9"/>
          <p:cNvSpPr txBox="1"/>
          <p:nvPr>
            <p:ph idx="1" type="body"/>
          </p:nvPr>
        </p:nvSpPr>
        <p:spPr>
          <a:xfrm>
            <a:off x="432000" y="1548025"/>
            <a:ext cx="8520600" cy="243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/>
              <a:t>Задача</a:t>
            </a:r>
            <a:r>
              <a:rPr lang="ru"/>
              <a:t>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Написать эндпоинты:</a:t>
            </a:r>
            <a:endParaRPr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AutoNum type="arabicPeriod"/>
            </a:pPr>
            <a:r>
              <a:rPr lang="ru"/>
              <a:t>Получить список всех авторов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ru"/>
              <a:t>Получить книгу конкретного автора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ru"/>
              <a:t>Получить список всех тегов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ru"/>
              <a:t>Получить книгу по тегу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ru"/>
              <a:t>Поиск книги по названию</a:t>
            </a:r>
            <a:endParaRPr/>
          </a:p>
        </p:txBody>
      </p:sp>
      <p:sp>
        <p:nvSpPr>
          <p:cNvPr id="271" name="Google Shape;271;p39"/>
          <p:cNvSpPr txBox="1"/>
          <p:nvPr>
            <p:ph type="title"/>
          </p:nvPr>
        </p:nvSpPr>
        <p:spPr>
          <a:xfrm>
            <a:off x="432000" y="360000"/>
            <a:ext cx="7105500" cy="67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Практическое задание</a:t>
            </a:r>
            <a:endParaRPr/>
          </a:p>
        </p:txBody>
      </p:sp>
      <p:sp>
        <p:nvSpPr>
          <p:cNvPr id="272" name="Google Shape;272;p39"/>
          <p:cNvSpPr txBox="1"/>
          <p:nvPr>
            <p:ph idx="2" type="subTitle"/>
          </p:nvPr>
        </p:nvSpPr>
        <p:spPr>
          <a:xfrm>
            <a:off x="432000" y="950400"/>
            <a:ext cx="7105500" cy="52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Новые эндпоинты</a:t>
            </a:r>
            <a:endParaRPr/>
          </a:p>
        </p:txBody>
      </p:sp>
      <p:sp>
        <p:nvSpPr>
          <p:cNvPr id="273" name="Google Shape;273;p39"/>
          <p:cNvSpPr txBox="1"/>
          <p:nvPr/>
        </p:nvSpPr>
        <p:spPr>
          <a:xfrm>
            <a:off x="4354850" y="1139250"/>
            <a:ext cx="4567500" cy="831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Работаем с: </a:t>
            </a:r>
            <a:br>
              <a:rPr lang="ru">
                <a:solidFill>
                  <a:schemeClr val="dk1"/>
                </a:solidFill>
              </a:rPr>
            </a:br>
            <a:r>
              <a:rPr lang="ru">
                <a:solidFill>
                  <a:schemeClr val="dk1"/>
                </a:solidFill>
              </a:rPr>
              <a:t>	exercise_2.md</a:t>
            </a:r>
            <a:endParaRPr b="1" sz="1100">
              <a:solidFill>
                <a:srgbClr val="9900FF"/>
              </a:solidFill>
              <a:highlight>
                <a:schemeClr val="lt1"/>
              </a:highlight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0"/>
          <p:cNvSpPr txBox="1"/>
          <p:nvPr>
            <p:ph type="title"/>
          </p:nvPr>
        </p:nvSpPr>
        <p:spPr>
          <a:xfrm>
            <a:off x="132500" y="842150"/>
            <a:ext cx="1842000" cy="18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1</a:t>
            </a:r>
            <a:endParaRPr/>
          </a:p>
        </p:txBody>
      </p:sp>
      <p:sp>
        <p:nvSpPr>
          <p:cNvPr id="147" name="Google Shape;147;p20"/>
          <p:cNvSpPr txBox="1"/>
          <p:nvPr>
            <p:ph idx="1" type="subTitle"/>
          </p:nvPr>
        </p:nvSpPr>
        <p:spPr>
          <a:xfrm>
            <a:off x="2495350" y="1220900"/>
            <a:ext cx="6126000" cy="13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Связи моделей SQLAlchemy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1"/>
          <p:cNvSpPr txBox="1"/>
          <p:nvPr>
            <p:ph idx="1" type="body"/>
          </p:nvPr>
        </p:nvSpPr>
        <p:spPr>
          <a:xfrm>
            <a:off x="432000" y="1548025"/>
            <a:ext cx="8520600" cy="23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📌 Связи между таблицами позволяют организовать данные логично и эффективно.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🔹 </a:t>
            </a:r>
            <a:r>
              <a:rPr b="1" lang="ru">
                <a:solidFill>
                  <a:schemeClr val="dk1"/>
                </a:solidFill>
              </a:rPr>
              <a:t>Один ко многим (1:N)</a:t>
            </a:r>
            <a:r>
              <a:rPr lang="ru">
                <a:solidFill>
                  <a:schemeClr val="dk1"/>
                </a:solidFill>
              </a:rPr>
              <a:t> – </a:t>
            </a:r>
            <a:r>
              <a:rPr b="1" lang="ru">
                <a:solidFill>
                  <a:schemeClr val="dk1"/>
                </a:solidFill>
              </a:rPr>
              <a:t>Один автор</a:t>
            </a:r>
            <a:r>
              <a:rPr lang="ru">
                <a:solidFill>
                  <a:schemeClr val="dk1"/>
                </a:solidFill>
              </a:rPr>
              <a:t> может написать </a:t>
            </a:r>
            <a:r>
              <a:rPr b="1" lang="ru">
                <a:solidFill>
                  <a:schemeClr val="dk1"/>
                </a:solidFill>
              </a:rPr>
              <a:t>много книг</a:t>
            </a:r>
            <a:br>
              <a:rPr b="1" lang="ru">
                <a:solidFill>
                  <a:schemeClr val="dk1"/>
                </a:solidFill>
              </a:rPr>
            </a:br>
            <a:r>
              <a:rPr lang="ru">
                <a:solidFill>
                  <a:schemeClr val="dk1"/>
                </a:solidFill>
              </a:rPr>
              <a:t>🔹 </a:t>
            </a:r>
            <a:r>
              <a:rPr b="1" lang="ru">
                <a:solidFill>
                  <a:schemeClr val="dk1"/>
                </a:solidFill>
              </a:rPr>
              <a:t>Многие ко многим (M:N)</a:t>
            </a:r>
            <a:r>
              <a:rPr lang="ru">
                <a:solidFill>
                  <a:schemeClr val="dk1"/>
                </a:solidFill>
              </a:rPr>
              <a:t> – </a:t>
            </a:r>
            <a:r>
              <a:rPr b="1" lang="ru">
                <a:solidFill>
                  <a:schemeClr val="dk1"/>
                </a:solidFill>
              </a:rPr>
              <a:t>Одна книга</a:t>
            </a:r>
            <a:r>
              <a:rPr lang="ru">
                <a:solidFill>
                  <a:schemeClr val="dk1"/>
                </a:solidFill>
              </a:rPr>
              <a:t> может относиться к </a:t>
            </a:r>
            <a:r>
              <a:rPr b="1" lang="ru">
                <a:solidFill>
                  <a:schemeClr val="dk1"/>
                </a:solidFill>
              </a:rPr>
              <a:t>нескольким жанрам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>
                <a:solidFill>
                  <a:schemeClr val="dk1"/>
                </a:solidFill>
              </a:rPr>
              <a:t>Примеры схем:</a:t>
            </a:r>
            <a:r>
              <a:rPr lang="ru">
                <a:solidFill>
                  <a:schemeClr val="dk1"/>
                </a:solidFill>
              </a:rPr>
              <a:t> 📌 </a:t>
            </a:r>
            <a:r>
              <a:rPr b="1" lang="ru">
                <a:solidFill>
                  <a:schemeClr val="dk1"/>
                </a:solidFill>
              </a:rPr>
              <a:t>(1:N)</a:t>
            </a:r>
            <a:r>
              <a:rPr lang="ru">
                <a:solidFill>
                  <a:schemeClr val="dk1"/>
                </a:solidFill>
              </a:rPr>
              <a:t> </a:t>
            </a:r>
            <a:r>
              <a:rPr lang="ru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Author → Books</a:t>
            </a:r>
            <a:br>
              <a:rPr lang="ru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ru">
                <a:solidFill>
                  <a:schemeClr val="dk1"/>
                </a:solidFill>
              </a:rPr>
              <a:t>📌 </a:t>
            </a:r>
            <a:r>
              <a:rPr b="1" lang="ru">
                <a:solidFill>
                  <a:schemeClr val="dk1"/>
                </a:solidFill>
              </a:rPr>
              <a:t>(M:N)</a:t>
            </a:r>
            <a:r>
              <a:rPr lang="ru">
                <a:solidFill>
                  <a:schemeClr val="dk1"/>
                </a:solidFill>
              </a:rPr>
              <a:t> </a:t>
            </a:r>
            <a:r>
              <a:rPr lang="ru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Books → Tags (через book_tag_association)</a:t>
            </a:r>
            <a:endParaRPr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21"/>
          <p:cNvSpPr txBox="1"/>
          <p:nvPr>
            <p:ph type="title"/>
          </p:nvPr>
        </p:nvSpPr>
        <p:spPr>
          <a:xfrm>
            <a:off x="432000" y="360000"/>
            <a:ext cx="7105500" cy="67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Связи моделей SQLAlchemy</a:t>
            </a:r>
            <a:endParaRPr/>
          </a:p>
        </p:txBody>
      </p:sp>
      <p:sp>
        <p:nvSpPr>
          <p:cNvPr id="154" name="Google Shape;154;p21"/>
          <p:cNvSpPr txBox="1"/>
          <p:nvPr>
            <p:ph idx="2" type="subTitle"/>
          </p:nvPr>
        </p:nvSpPr>
        <p:spPr>
          <a:xfrm>
            <a:off x="432000" y="950400"/>
            <a:ext cx="7105500" cy="52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Что такое связи?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2"/>
          <p:cNvSpPr txBox="1"/>
          <p:nvPr>
            <p:ph idx="1" type="body"/>
          </p:nvPr>
        </p:nvSpPr>
        <p:spPr>
          <a:xfrm>
            <a:off x="432000" y="1548025"/>
            <a:ext cx="8520600" cy="217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📌 </a:t>
            </a:r>
            <a:r>
              <a:rPr lang="ru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Base.metadata</a:t>
            </a:r>
            <a:r>
              <a:rPr lang="ru">
                <a:solidFill>
                  <a:schemeClr val="dk1"/>
                </a:solidFill>
              </a:rPr>
              <a:t> – управляет схемой базы данных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📌 </a:t>
            </a:r>
            <a:r>
              <a:rPr lang="ru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ForeignKey()</a:t>
            </a:r>
            <a:r>
              <a:rPr lang="ru">
                <a:solidFill>
                  <a:schemeClr val="dk1"/>
                </a:solidFill>
              </a:rPr>
              <a:t> – создаёт связи между таблицами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📌 </a:t>
            </a:r>
            <a:r>
              <a:rPr lang="ru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relationship()</a:t>
            </a:r>
            <a:r>
              <a:rPr lang="ru">
                <a:solidFill>
                  <a:schemeClr val="dk1"/>
                </a:solidFill>
              </a:rPr>
              <a:t> – устанавливает отношения между объектами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📌 </a:t>
            </a:r>
            <a:r>
              <a:rPr lang="ru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back_populates</a:t>
            </a:r>
            <a:r>
              <a:rPr lang="ru">
                <a:solidFill>
                  <a:schemeClr val="dk1"/>
                </a:solidFill>
              </a:rPr>
              <a:t> – двусторонняя связь между таблицами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dk1"/>
                </a:solidFill>
              </a:rPr>
              <a:t>📌 </a:t>
            </a:r>
            <a:r>
              <a:rPr lang="ru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secondary</a:t>
            </a:r>
            <a:r>
              <a:rPr lang="ru">
                <a:solidFill>
                  <a:schemeClr val="dk1"/>
                </a:solidFill>
              </a:rPr>
              <a:t> – используется для </a:t>
            </a:r>
            <a:r>
              <a:rPr lang="ru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M:N</a:t>
            </a:r>
            <a:endParaRPr/>
          </a:p>
        </p:txBody>
      </p:sp>
      <p:sp>
        <p:nvSpPr>
          <p:cNvPr id="160" name="Google Shape;160;p22"/>
          <p:cNvSpPr txBox="1"/>
          <p:nvPr>
            <p:ph type="title"/>
          </p:nvPr>
        </p:nvSpPr>
        <p:spPr>
          <a:xfrm>
            <a:off x="432000" y="360000"/>
            <a:ext cx="7105500" cy="67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</a:t>
            </a:r>
            <a:r>
              <a:rPr lang="ru"/>
              <a:t>лючевые элементы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3"/>
          <p:cNvSpPr txBox="1"/>
          <p:nvPr>
            <p:ph type="title"/>
          </p:nvPr>
        </p:nvSpPr>
        <p:spPr>
          <a:xfrm>
            <a:off x="432000" y="360000"/>
            <a:ext cx="7105500" cy="67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1:N и M:N</a:t>
            </a:r>
            <a:endParaRPr/>
          </a:p>
        </p:txBody>
      </p:sp>
      <p:graphicFrame>
        <p:nvGraphicFramePr>
          <p:cNvPr id="166" name="Google Shape;166;p23"/>
          <p:cNvGraphicFramePr/>
          <p:nvPr/>
        </p:nvGraphicFramePr>
        <p:xfrm>
          <a:off x="0" y="1037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{F7AD47EC-0AE9-433B-ACBB-242E711C5194}</a:tableStyleId>
              </a:tblPr>
              <a:tblGrid>
                <a:gridCol w="4572000"/>
                <a:gridCol w="4572000"/>
              </a:tblGrid>
              <a:tr h="324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Один ко многим (1:N)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Многие ко многим (M:N)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2013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class Author(Base):</a:t>
                      </a:r>
                      <a:endParaRPr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__tablename__ = "authors"</a:t>
                      </a:r>
                      <a:endParaRPr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id = Column(Integer, primary_key=True)</a:t>
                      </a:r>
                      <a:endParaRPr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name = Column(String)</a:t>
                      </a:r>
                      <a:endParaRPr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books = relationship("Book", back_populates="author")</a:t>
                      </a:r>
                      <a:endParaRPr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book_tag_association = Table(</a:t>
                      </a:r>
                      <a:endParaRPr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"book_tag_association",</a:t>
                      </a:r>
                      <a:endParaRPr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Base.metadata,</a:t>
                      </a:r>
                      <a:endParaRPr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Column("book_id", Integer, ForeignKey("books.id")),</a:t>
                      </a:r>
                      <a:endParaRPr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Column("tag_id", Integer, ForeignKey("tags.id"))</a:t>
                      </a:r>
                      <a:endParaRPr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4"/>
          <p:cNvSpPr txBox="1"/>
          <p:nvPr>
            <p:ph type="title"/>
          </p:nvPr>
        </p:nvSpPr>
        <p:spPr>
          <a:xfrm>
            <a:off x="132500" y="842150"/>
            <a:ext cx="1842000" cy="18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2</a:t>
            </a:r>
            <a:endParaRPr/>
          </a:p>
        </p:txBody>
      </p:sp>
      <p:sp>
        <p:nvSpPr>
          <p:cNvPr id="172" name="Google Shape;172;p24"/>
          <p:cNvSpPr txBox="1"/>
          <p:nvPr>
            <p:ph idx="1" type="subTitle"/>
          </p:nvPr>
        </p:nvSpPr>
        <p:spPr>
          <a:xfrm>
            <a:off x="2495350" y="1220900"/>
            <a:ext cx="6126000" cy="76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Миграции Alembic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5"/>
          <p:cNvSpPr txBox="1"/>
          <p:nvPr>
            <p:ph idx="1" type="body"/>
          </p:nvPr>
        </p:nvSpPr>
        <p:spPr>
          <a:xfrm>
            <a:off x="432000" y="1548025"/>
            <a:ext cx="8520600" cy="287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📌 </a:t>
            </a:r>
            <a:r>
              <a:rPr b="1" lang="ru">
                <a:solidFill>
                  <a:schemeClr val="dk1"/>
                </a:solidFill>
              </a:rPr>
              <a:t>Что такое Alembic?</a:t>
            </a:r>
            <a:br>
              <a:rPr b="1" lang="ru">
                <a:solidFill>
                  <a:schemeClr val="dk1"/>
                </a:solidFill>
              </a:rPr>
            </a:br>
            <a:r>
              <a:rPr lang="ru">
                <a:solidFill>
                  <a:schemeClr val="dk1"/>
                </a:solidFill>
              </a:rPr>
              <a:t>Alembic — это инструмент для управления миграциями в </a:t>
            </a:r>
            <a:r>
              <a:rPr b="1" lang="ru">
                <a:solidFill>
                  <a:schemeClr val="dk1"/>
                </a:solidFill>
              </a:rPr>
              <a:t>SQLAlchemy</a:t>
            </a:r>
            <a:r>
              <a:rPr lang="ru">
                <a:solidFill>
                  <a:schemeClr val="dk1"/>
                </a:solidFill>
              </a:rPr>
              <a:t>, который позволяет </a:t>
            </a:r>
            <a:r>
              <a:rPr b="1" lang="ru">
                <a:solidFill>
                  <a:schemeClr val="dk1"/>
                </a:solidFill>
              </a:rPr>
              <a:t>автоматически изменять структуру базы данных</a:t>
            </a:r>
            <a:r>
              <a:rPr lang="ru">
                <a:solidFill>
                  <a:schemeClr val="dk1"/>
                </a:solidFill>
              </a:rPr>
              <a:t> при изменении моделей.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📌 </a:t>
            </a:r>
            <a:r>
              <a:rPr b="1" lang="ru">
                <a:solidFill>
                  <a:schemeClr val="dk1"/>
                </a:solidFill>
              </a:rPr>
              <a:t>Где находятся файлы миграций?</a:t>
            </a:r>
            <a:endParaRPr b="1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ru">
                <a:solidFill>
                  <a:schemeClr val="dk1"/>
                </a:solidFill>
              </a:rPr>
              <a:t>Миграции хранятся в каталоге </a:t>
            </a:r>
            <a:r>
              <a:rPr b="1" lang="ru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alembic/versions/</a:t>
            </a:r>
            <a:endParaRPr b="1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ru">
                <a:solidFill>
                  <a:schemeClr val="dk1"/>
                </a:solidFill>
              </a:rPr>
              <a:t>Каждый файл миграции имеет </a:t>
            </a:r>
            <a:r>
              <a:rPr b="1" lang="ru">
                <a:solidFill>
                  <a:schemeClr val="dk1"/>
                </a:solidFill>
              </a:rPr>
              <a:t>уникальный идентификатор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5"/>
          <p:cNvSpPr txBox="1"/>
          <p:nvPr>
            <p:ph type="title"/>
          </p:nvPr>
        </p:nvSpPr>
        <p:spPr>
          <a:xfrm>
            <a:off x="432000" y="360000"/>
            <a:ext cx="7105500" cy="67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Миграции Alembic</a:t>
            </a:r>
            <a:endParaRPr/>
          </a:p>
        </p:txBody>
      </p:sp>
      <p:sp>
        <p:nvSpPr>
          <p:cNvPr id="179" name="Google Shape;179;p25"/>
          <p:cNvSpPr txBox="1"/>
          <p:nvPr>
            <p:ph idx="2" type="subTitle"/>
          </p:nvPr>
        </p:nvSpPr>
        <p:spPr>
          <a:xfrm>
            <a:off x="432000" y="950400"/>
            <a:ext cx="7105500" cy="52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Что такое Alembic?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6"/>
          <p:cNvSpPr txBox="1"/>
          <p:nvPr>
            <p:ph idx="1" type="body"/>
          </p:nvPr>
        </p:nvSpPr>
        <p:spPr>
          <a:xfrm>
            <a:off x="432000" y="1548025"/>
            <a:ext cx="8520600" cy="349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Создание миграции: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latin typeface="Courier New"/>
                <a:ea typeface="Courier New"/>
                <a:cs typeface="Courier New"/>
                <a:sym typeface="Courier New"/>
              </a:rPr>
              <a:t>alembic revision --autogenerate -m "Описание миграции"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Применение миграции: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latin typeface="Courier New"/>
                <a:ea typeface="Courier New"/>
                <a:cs typeface="Courier New"/>
                <a:sym typeface="Courier New"/>
              </a:rPr>
              <a:t>alembic upgrade head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Откат последней миграции: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>
                <a:latin typeface="Courier New"/>
                <a:ea typeface="Courier New"/>
                <a:cs typeface="Courier New"/>
                <a:sym typeface="Courier New"/>
              </a:rPr>
              <a:t>alembic downgrade -1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85" name="Google Shape;185;p26"/>
          <p:cNvSpPr txBox="1"/>
          <p:nvPr>
            <p:ph type="title"/>
          </p:nvPr>
        </p:nvSpPr>
        <p:spPr>
          <a:xfrm>
            <a:off x="432000" y="360000"/>
            <a:ext cx="7105500" cy="67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Миграции Alembic</a:t>
            </a:r>
            <a:endParaRPr/>
          </a:p>
        </p:txBody>
      </p:sp>
      <p:sp>
        <p:nvSpPr>
          <p:cNvPr id="186" name="Google Shape;186;p26"/>
          <p:cNvSpPr txBox="1"/>
          <p:nvPr>
            <p:ph idx="2" type="subTitle"/>
          </p:nvPr>
        </p:nvSpPr>
        <p:spPr>
          <a:xfrm>
            <a:off x="432000" y="950400"/>
            <a:ext cx="7105500" cy="52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Основные команды Alembic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lRanv1">
  <a:themeElements>
    <a:clrScheme name="Simple Light">
      <a:dk1>
        <a:srgbClr val="000000"/>
      </a:dk1>
      <a:lt1>
        <a:srgbClr val="FFFFFF"/>
      </a:lt1>
      <a:dk2>
        <a:srgbClr val="3D85C6"/>
      </a:dk2>
      <a:lt2>
        <a:srgbClr val="FFAB40"/>
      </a:lt2>
      <a:accent1>
        <a:srgbClr val="000000"/>
      </a:accent1>
      <a:accent2>
        <a:srgbClr val="FFFFFF"/>
      </a:accent2>
      <a:accent3>
        <a:srgbClr val="14A0FF"/>
      </a:accent3>
      <a:accent4>
        <a:srgbClr val="FFAB40"/>
      </a:accent4>
      <a:accent5>
        <a:srgbClr val="9039C9"/>
      </a:accent5>
      <a:accent6>
        <a:srgbClr val="FFFFFF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